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media/image22.svg" ContentType="image/sv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media/image29.svg" ContentType="image/svg+xml"/>
  <Override PartName="/ppt/media/image31.svg" ContentType="image/svg+xml"/>
  <Override PartName="/ppt/media/image33.svg" ContentType="image/svg+xml"/>
  <Override PartName="/ppt/media/image35.svg" ContentType="image/svg+xml"/>
  <Override PartName="/ppt/media/image37.svg" ContentType="image/svg+xml"/>
  <Override PartName="/ppt/media/image39.svg" ContentType="image/svg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media/image45.svg" ContentType="image/svg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media/image47.svg" ContentType="image/svg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media/image50.svg" ContentType="image/svg+xml"/>
  <Override PartName="/ppt/media/image52.svg" ContentType="image/svg+xml"/>
  <Override PartName="/ppt/media/image54.svg" ContentType="image/svg+xml"/>
  <Override PartName="/ppt/media/image56.svg" ContentType="image/svg+xml"/>
  <Override PartName="/ppt/media/image58.svg" ContentType="image/svg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54"/>
  </p:notesMasterIdLst>
  <p:sldIdLst>
    <p:sldId id="256" r:id="rId2"/>
    <p:sldId id="258" r:id="rId3"/>
    <p:sldId id="259" r:id="rId4"/>
    <p:sldId id="260" r:id="rId5"/>
    <p:sldId id="333" r:id="rId6"/>
    <p:sldId id="334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332" r:id="rId25"/>
    <p:sldId id="279" r:id="rId26"/>
    <p:sldId id="280" r:id="rId27"/>
    <p:sldId id="281" r:id="rId28"/>
    <p:sldId id="331" r:id="rId29"/>
    <p:sldId id="283" r:id="rId30"/>
    <p:sldId id="284" r:id="rId31"/>
    <p:sldId id="330" r:id="rId32"/>
    <p:sldId id="285" r:id="rId33"/>
    <p:sldId id="286" r:id="rId34"/>
    <p:sldId id="326" r:id="rId35"/>
    <p:sldId id="287" r:id="rId36"/>
    <p:sldId id="335" r:id="rId37"/>
    <p:sldId id="336" r:id="rId38"/>
    <p:sldId id="327" r:id="rId39"/>
    <p:sldId id="328" r:id="rId40"/>
    <p:sldId id="338" r:id="rId41"/>
    <p:sldId id="288" r:id="rId42"/>
    <p:sldId id="278" r:id="rId43"/>
    <p:sldId id="325" r:id="rId44"/>
    <p:sldId id="296" r:id="rId45"/>
    <p:sldId id="297" r:id="rId46"/>
    <p:sldId id="298" r:id="rId47"/>
    <p:sldId id="299" r:id="rId48"/>
    <p:sldId id="339" r:id="rId49"/>
    <p:sldId id="300" r:id="rId50"/>
    <p:sldId id="329" r:id="rId51"/>
    <p:sldId id="337" r:id="rId52"/>
    <p:sldId id="257" r:id="rId53"/>
  </p:sldIdLst>
  <p:sldSz cx="12192000" cy="6858000"/>
  <p:notesSz cx="6858000" cy="9144000"/>
  <p:embeddedFontLst>
    <p:embeddedFont>
      <p:font typeface="Benguiat" pitchFamily="2" charset="0"/>
      <p:regular r:id="rId55"/>
      <p:bold r:id="rId56"/>
      <p:italic r:id="rId57"/>
      <p:boldItalic r:id="rId58"/>
    </p:embeddedFont>
    <p:embeddedFont>
      <p:font typeface="Freeway Gothic" pitchFamily="2" charset="0"/>
      <p:regular r:id="rId59"/>
      <p:bold r:id="rId60"/>
      <p:italic r:id="rId61"/>
      <p:boldItalic r:id="rId6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CDB25"/>
    <a:srgbClr val="81C8BD"/>
    <a:srgbClr val="5B9BD5"/>
    <a:srgbClr val="0081FF"/>
    <a:srgbClr val="686EA0"/>
    <a:srgbClr val="F8A28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55" autoAdjust="0"/>
    <p:restoredTop sz="83904" autoAdjust="0"/>
  </p:normalViewPr>
  <p:slideViewPr>
    <p:cSldViewPr snapToGrid="0">
      <p:cViewPr varScale="1">
        <p:scale>
          <a:sx n="105" d="100"/>
          <a:sy n="105" d="100"/>
        </p:scale>
        <p:origin x="1392" y="200"/>
      </p:cViewPr>
      <p:guideLst/>
    </p:cSldViewPr>
  </p:slideViewPr>
  <p:outlineViewPr>
    <p:cViewPr>
      <p:scale>
        <a:sx n="33" d="100"/>
        <a:sy n="33" d="100"/>
      </p:scale>
      <p:origin x="0" y="-2576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1.fntdata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4.fntdata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font" Target="fonts/font7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2.fntdata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5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62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3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6.fntdata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D582A5F-CBD5-4AF9-98D4-148879DD7AF1}" type="doc">
      <dgm:prSet loTypeId="urn:microsoft.com/office/officeart/2018/2/layout/IconLabel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DCD82A23-F8E7-4834-B936-2543D900C046}">
      <dgm:prSet/>
      <dgm:spPr/>
      <dgm:t>
        <a:bodyPr/>
        <a:lstStyle/>
        <a:p>
          <a:r>
            <a:rPr lang="en-US" dirty="0">
              <a:latin typeface="+mj-lt"/>
            </a:rPr>
            <a:t>When you look on the internet there are various definitions of Incident Response.</a:t>
          </a:r>
        </a:p>
      </dgm:t>
    </dgm:pt>
    <dgm:pt modelId="{AEC9ABAA-7757-431F-B106-E8B6E0D6491E}" type="parTrans" cxnId="{F5416B67-55A9-44A9-A4A7-5D82605E11A0}">
      <dgm:prSet/>
      <dgm:spPr/>
      <dgm:t>
        <a:bodyPr/>
        <a:lstStyle/>
        <a:p>
          <a:endParaRPr lang="en-US"/>
        </a:p>
      </dgm:t>
    </dgm:pt>
    <dgm:pt modelId="{8AE7BCA6-0602-492C-A682-BB7070C9E2AA}" type="sibTrans" cxnId="{F5416B67-55A9-44A9-A4A7-5D82605E11A0}">
      <dgm:prSet/>
      <dgm:spPr/>
      <dgm:t>
        <a:bodyPr/>
        <a:lstStyle/>
        <a:p>
          <a:endParaRPr lang="en-US"/>
        </a:p>
      </dgm:t>
    </dgm:pt>
    <dgm:pt modelId="{AC7BF732-308D-4A43-9AD4-88B046CD3AD9}">
      <dgm:prSet/>
      <dgm:spPr/>
      <dgm:t>
        <a:bodyPr/>
        <a:lstStyle/>
        <a:p>
          <a:r>
            <a:rPr lang="en-US" dirty="0">
              <a:latin typeface="+mj-lt"/>
            </a:rPr>
            <a:t>Let's look at what how a common LLM defines Incident Response.</a:t>
          </a:r>
        </a:p>
      </dgm:t>
    </dgm:pt>
    <dgm:pt modelId="{143CF5F3-0C8A-48E4-89E6-544566F38D41}" type="parTrans" cxnId="{6A542BF9-88AA-4124-B25F-B35C51A804B3}">
      <dgm:prSet/>
      <dgm:spPr/>
      <dgm:t>
        <a:bodyPr/>
        <a:lstStyle/>
        <a:p>
          <a:endParaRPr lang="en-US"/>
        </a:p>
      </dgm:t>
    </dgm:pt>
    <dgm:pt modelId="{7B572799-D6CC-4246-AE58-FCDAAF484934}" type="sibTrans" cxnId="{6A542BF9-88AA-4124-B25F-B35C51A804B3}">
      <dgm:prSet/>
      <dgm:spPr/>
      <dgm:t>
        <a:bodyPr/>
        <a:lstStyle/>
        <a:p>
          <a:endParaRPr lang="en-US"/>
        </a:p>
      </dgm:t>
    </dgm:pt>
    <dgm:pt modelId="{71DAB1DB-BDCC-4BED-BD17-877635233F0C}" type="pres">
      <dgm:prSet presAssocID="{FD582A5F-CBD5-4AF9-98D4-148879DD7AF1}" presName="root" presStyleCnt="0">
        <dgm:presLayoutVars>
          <dgm:dir/>
          <dgm:resizeHandles val="exact"/>
        </dgm:presLayoutVars>
      </dgm:prSet>
      <dgm:spPr/>
    </dgm:pt>
    <dgm:pt modelId="{1B5E65CC-3CFA-4AF2-9177-3561C8F78598}" type="pres">
      <dgm:prSet presAssocID="{DCD82A23-F8E7-4834-B936-2543D900C046}" presName="compNode" presStyleCnt="0"/>
      <dgm:spPr/>
    </dgm:pt>
    <dgm:pt modelId="{3058BF09-1FE1-412C-BA1E-FE5792CE25C6}" type="pres">
      <dgm:prSet presAssocID="{DCD82A23-F8E7-4834-B936-2543D900C046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 with solid fill"/>
        </a:ext>
      </dgm:extLst>
    </dgm:pt>
    <dgm:pt modelId="{CBB6E6AC-F7C3-4151-B52D-E15F4A6C762F}" type="pres">
      <dgm:prSet presAssocID="{DCD82A23-F8E7-4834-B936-2543D900C046}" presName="spaceRect" presStyleCnt="0"/>
      <dgm:spPr/>
    </dgm:pt>
    <dgm:pt modelId="{B2D71573-915F-4CDA-A5C3-B5A0F731962B}" type="pres">
      <dgm:prSet presAssocID="{DCD82A23-F8E7-4834-B936-2543D900C046}" presName="textRect" presStyleLbl="revTx" presStyleIdx="0" presStyleCnt="2">
        <dgm:presLayoutVars>
          <dgm:chMax val="1"/>
          <dgm:chPref val="1"/>
        </dgm:presLayoutVars>
      </dgm:prSet>
      <dgm:spPr/>
    </dgm:pt>
    <dgm:pt modelId="{FE5A5701-DFCB-4183-9855-28118C07EACA}" type="pres">
      <dgm:prSet presAssocID="{8AE7BCA6-0602-492C-A682-BB7070C9E2AA}" presName="sibTrans" presStyleCnt="0"/>
      <dgm:spPr/>
    </dgm:pt>
    <dgm:pt modelId="{D4CFCCD4-1D4A-438B-9817-C4A179F65E17}" type="pres">
      <dgm:prSet presAssocID="{AC7BF732-308D-4A43-9AD4-88B046CD3AD9}" presName="compNode" presStyleCnt="0"/>
      <dgm:spPr/>
    </dgm:pt>
    <dgm:pt modelId="{5E52B52C-EE41-4EC8-82C3-3A445E7191BD}" type="pres">
      <dgm:prSet presAssocID="{AC7BF732-308D-4A43-9AD4-88B046CD3AD9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Vlog with solid fill"/>
        </a:ext>
      </dgm:extLst>
    </dgm:pt>
    <dgm:pt modelId="{BFEEB230-235C-4805-8A4F-4E05CEA0F96C}" type="pres">
      <dgm:prSet presAssocID="{AC7BF732-308D-4A43-9AD4-88B046CD3AD9}" presName="spaceRect" presStyleCnt="0"/>
      <dgm:spPr/>
    </dgm:pt>
    <dgm:pt modelId="{00D80A00-AF23-4353-9A04-C35F4A17A879}" type="pres">
      <dgm:prSet presAssocID="{AC7BF732-308D-4A43-9AD4-88B046CD3AD9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063DF333-2ECB-4110-912A-547126895E8C}" type="presOf" srcId="{AC7BF732-308D-4A43-9AD4-88B046CD3AD9}" destId="{00D80A00-AF23-4353-9A04-C35F4A17A879}" srcOrd="0" destOrd="0" presId="urn:microsoft.com/office/officeart/2018/2/layout/IconLabelList"/>
    <dgm:cxn modelId="{F5416B67-55A9-44A9-A4A7-5D82605E11A0}" srcId="{FD582A5F-CBD5-4AF9-98D4-148879DD7AF1}" destId="{DCD82A23-F8E7-4834-B936-2543D900C046}" srcOrd="0" destOrd="0" parTransId="{AEC9ABAA-7757-431F-B106-E8B6E0D6491E}" sibTransId="{8AE7BCA6-0602-492C-A682-BB7070C9E2AA}"/>
    <dgm:cxn modelId="{382F888E-9280-4748-A49C-07D28630C357}" type="presOf" srcId="{DCD82A23-F8E7-4834-B936-2543D900C046}" destId="{B2D71573-915F-4CDA-A5C3-B5A0F731962B}" srcOrd="0" destOrd="0" presId="urn:microsoft.com/office/officeart/2018/2/layout/IconLabelList"/>
    <dgm:cxn modelId="{9AA994CE-A84C-4E47-9FB5-02391E5AB6BF}" type="presOf" srcId="{FD582A5F-CBD5-4AF9-98D4-148879DD7AF1}" destId="{71DAB1DB-BDCC-4BED-BD17-877635233F0C}" srcOrd="0" destOrd="0" presId="urn:microsoft.com/office/officeart/2018/2/layout/IconLabelList"/>
    <dgm:cxn modelId="{6A542BF9-88AA-4124-B25F-B35C51A804B3}" srcId="{FD582A5F-CBD5-4AF9-98D4-148879DD7AF1}" destId="{AC7BF732-308D-4A43-9AD4-88B046CD3AD9}" srcOrd="1" destOrd="0" parTransId="{143CF5F3-0C8A-48E4-89E6-544566F38D41}" sibTransId="{7B572799-D6CC-4246-AE58-FCDAAF484934}"/>
    <dgm:cxn modelId="{F57D2697-85B6-44B5-AAF3-246FDF08A401}" type="presParOf" srcId="{71DAB1DB-BDCC-4BED-BD17-877635233F0C}" destId="{1B5E65CC-3CFA-4AF2-9177-3561C8F78598}" srcOrd="0" destOrd="0" presId="urn:microsoft.com/office/officeart/2018/2/layout/IconLabelList"/>
    <dgm:cxn modelId="{1458F418-D7B3-4E1B-BF38-4ED15BDE4172}" type="presParOf" srcId="{1B5E65CC-3CFA-4AF2-9177-3561C8F78598}" destId="{3058BF09-1FE1-412C-BA1E-FE5792CE25C6}" srcOrd="0" destOrd="0" presId="urn:microsoft.com/office/officeart/2018/2/layout/IconLabelList"/>
    <dgm:cxn modelId="{96F592B0-AB20-48C9-95FD-121C4F27EF16}" type="presParOf" srcId="{1B5E65CC-3CFA-4AF2-9177-3561C8F78598}" destId="{CBB6E6AC-F7C3-4151-B52D-E15F4A6C762F}" srcOrd="1" destOrd="0" presId="urn:microsoft.com/office/officeart/2018/2/layout/IconLabelList"/>
    <dgm:cxn modelId="{329AC524-F3CA-417C-8B4E-862E43A8B3DD}" type="presParOf" srcId="{1B5E65CC-3CFA-4AF2-9177-3561C8F78598}" destId="{B2D71573-915F-4CDA-A5C3-B5A0F731962B}" srcOrd="2" destOrd="0" presId="urn:microsoft.com/office/officeart/2018/2/layout/IconLabelList"/>
    <dgm:cxn modelId="{7611FE9E-2819-4108-B90C-2B8F781CE9E0}" type="presParOf" srcId="{71DAB1DB-BDCC-4BED-BD17-877635233F0C}" destId="{FE5A5701-DFCB-4183-9855-28118C07EACA}" srcOrd="1" destOrd="0" presId="urn:microsoft.com/office/officeart/2018/2/layout/IconLabelList"/>
    <dgm:cxn modelId="{6E21AFA0-28CA-4FC3-A4E0-045E5669C174}" type="presParOf" srcId="{71DAB1DB-BDCC-4BED-BD17-877635233F0C}" destId="{D4CFCCD4-1D4A-438B-9817-C4A179F65E17}" srcOrd="2" destOrd="0" presId="urn:microsoft.com/office/officeart/2018/2/layout/IconLabelList"/>
    <dgm:cxn modelId="{D3B15E3C-79BF-4DDB-BA23-C405B2DCF77D}" type="presParOf" srcId="{D4CFCCD4-1D4A-438B-9817-C4A179F65E17}" destId="{5E52B52C-EE41-4EC8-82C3-3A445E7191BD}" srcOrd="0" destOrd="0" presId="urn:microsoft.com/office/officeart/2018/2/layout/IconLabelList"/>
    <dgm:cxn modelId="{C83AE3F2-8733-4956-8466-EEBFA3BBF22B}" type="presParOf" srcId="{D4CFCCD4-1D4A-438B-9817-C4A179F65E17}" destId="{BFEEB230-235C-4805-8A4F-4E05CEA0F96C}" srcOrd="1" destOrd="0" presId="urn:microsoft.com/office/officeart/2018/2/layout/IconLabelList"/>
    <dgm:cxn modelId="{4E82B87F-3CC7-4816-9E12-BC24B9CB2156}" type="presParOf" srcId="{D4CFCCD4-1D4A-438B-9817-C4A179F65E17}" destId="{00D80A00-AF23-4353-9A04-C35F4A17A879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58BF09-1FE1-412C-BA1E-FE5792CE25C6}">
      <dsp:nvSpPr>
        <dsp:cNvPr id="0" name=""/>
        <dsp:cNvSpPr/>
      </dsp:nvSpPr>
      <dsp:spPr>
        <a:xfrm>
          <a:off x="1747619" y="608298"/>
          <a:ext cx="1944000" cy="1944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D71573-915F-4CDA-A5C3-B5A0F731962B}">
      <dsp:nvSpPr>
        <dsp:cNvPr id="0" name=""/>
        <dsp:cNvSpPr/>
      </dsp:nvSpPr>
      <dsp:spPr>
        <a:xfrm>
          <a:off x="559619" y="3022661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+mj-lt"/>
            </a:rPr>
            <a:t>When you look on the internet there are various definitions of Incident Response.</a:t>
          </a:r>
        </a:p>
      </dsp:txBody>
      <dsp:txXfrm>
        <a:off x="559619" y="3022661"/>
        <a:ext cx="4320000" cy="720000"/>
      </dsp:txXfrm>
    </dsp:sp>
    <dsp:sp modelId="{5E52B52C-EE41-4EC8-82C3-3A445E7191BD}">
      <dsp:nvSpPr>
        <dsp:cNvPr id="0" name=""/>
        <dsp:cNvSpPr/>
      </dsp:nvSpPr>
      <dsp:spPr>
        <a:xfrm>
          <a:off x="6823620" y="608298"/>
          <a:ext cx="1944000" cy="1944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D80A00-AF23-4353-9A04-C35F4A17A879}">
      <dsp:nvSpPr>
        <dsp:cNvPr id="0" name=""/>
        <dsp:cNvSpPr/>
      </dsp:nvSpPr>
      <dsp:spPr>
        <a:xfrm>
          <a:off x="5635619" y="3022661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+mj-lt"/>
            </a:rPr>
            <a:t>Let's look at what how a common LLM defines Incident Response.</a:t>
          </a:r>
        </a:p>
      </dsp:txBody>
      <dsp:txXfrm>
        <a:off x="5635619" y="3022661"/>
        <a:ext cx="43200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9790DE-554A-4D91-B6D1-97972CB3CDE4}" type="datetimeFigureOut">
              <a:rPr lang="en-US" smtClean="0"/>
              <a:t>8/2/25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20448F-1185-4051-B443-58BC726DA9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45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Welcome to Blue Team Village’s Project Obsidian : An Introduction to[fill here]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20448F-1185-4051-B443-58BC726DA94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3153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28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indent="0">
              <a:buNone/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84" name="PlaceHolder 3"/>
          <p:cNvSpPr>
            <a:spLocks noGrp="1"/>
          </p:cNvSpPr>
          <p:nvPr>
            <p:ph type="sldNum" idx="22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lang="en-US" sz="12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DC742B66-A4A2-4BA1-8F07-F47B0067BF85}" type="slidenum">
              <a:rPr lang="en-US" sz="12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11</a:t>
            </a:fld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28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indent="0">
              <a:buNone/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87" name="PlaceHolder 3"/>
          <p:cNvSpPr>
            <a:spLocks noGrp="1"/>
          </p:cNvSpPr>
          <p:nvPr>
            <p:ph type="sldNum" idx="23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lang="en-US" sz="12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A213FCC4-05E5-49DF-81CA-CC7FB1B864F5}" type="slidenum">
              <a:rPr lang="en-US" sz="12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13</a:t>
            </a:fld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28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indent="0">
              <a:buNone/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90" name="PlaceHolder 3"/>
          <p:cNvSpPr>
            <a:spLocks noGrp="1"/>
          </p:cNvSpPr>
          <p:nvPr>
            <p:ph type="sldNum" idx="24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lang="en-US" sz="12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25213144-2D9C-4227-A948-437660F8539D}" type="slidenum">
              <a:rPr lang="en-US" sz="12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15</a:t>
            </a:fld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29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indent="0">
              <a:buNone/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93" name="PlaceHolder 3"/>
          <p:cNvSpPr>
            <a:spLocks noGrp="1"/>
          </p:cNvSpPr>
          <p:nvPr>
            <p:ph type="sldNum" idx="25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lang="en-US" sz="12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41C040E0-3A5F-4EB7-8A5E-B2D7F6ADF80E}" type="slidenum">
              <a:rPr lang="en-US" sz="12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16</a:t>
            </a:fld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29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indent="0">
              <a:buNone/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96" name="PlaceHolder 3"/>
          <p:cNvSpPr>
            <a:spLocks noGrp="1"/>
          </p:cNvSpPr>
          <p:nvPr>
            <p:ph type="sldNum" idx="26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lang="en-US" sz="12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90851888-AF34-49B9-B536-F28433357343}" type="slidenum">
              <a:rPr lang="en-US" sz="12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18</a:t>
            </a:fld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29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indent="0">
              <a:buNone/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99" name="PlaceHolder 3"/>
          <p:cNvSpPr>
            <a:spLocks noGrp="1"/>
          </p:cNvSpPr>
          <p:nvPr>
            <p:ph type="sldNum" idx="27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lang="en-US" sz="12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096B2210-85D2-4C9E-A42D-670999235272}" type="slidenum">
              <a:rPr lang="en-US" sz="12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19</a:t>
            </a:fld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30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indent="0">
              <a:buNone/>
            </a:pPr>
            <a:endParaRPr lang="en-US" sz="1800" b="0" u="none" strike="noStrike" dirty="0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02" name="PlaceHolder 3"/>
          <p:cNvSpPr>
            <a:spLocks noGrp="1"/>
          </p:cNvSpPr>
          <p:nvPr>
            <p:ph type="sldNum" idx="28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lang="en-US" sz="12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9E0987E1-2635-4A94-8034-9E9E14ECC3F9}" type="slidenum">
              <a:rPr lang="en-US" sz="12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21</a:t>
            </a:fld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30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indent="0">
              <a:buNone/>
            </a:pPr>
            <a:endParaRPr lang="en-US" sz="1800" b="0" u="none" strike="noStrike" dirty="0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05" name="PlaceHolder 3"/>
          <p:cNvSpPr>
            <a:spLocks noGrp="1"/>
          </p:cNvSpPr>
          <p:nvPr>
            <p:ph type="sldNum" idx="29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lang="en-US" sz="12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A1429E72-BD21-45FD-A90B-E225A5F8E9F4}" type="slidenum">
              <a:rPr lang="en-US" sz="12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22</a:t>
            </a:fld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30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indent="0">
              <a:buNone/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08" name="PlaceHolder 3"/>
          <p:cNvSpPr>
            <a:spLocks noGrp="1"/>
          </p:cNvSpPr>
          <p:nvPr>
            <p:ph type="sldNum" idx="30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lang="en-US" sz="12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4AE127E9-0E49-40BD-B6E2-AD65652C31A5}" type="slidenum">
              <a:rPr lang="en-US" sz="12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23</a:t>
            </a:fld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13D505-4426-52C7-2650-BA2704EAD4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PlaceHolder 1">
            <a:extLst>
              <a:ext uri="{FF2B5EF4-FFF2-40B4-BE49-F238E27FC236}">
                <a16:creationId xmlns:a16="http://schemas.microsoft.com/office/drawing/2014/main" id="{2B47B238-428B-DE62-3F37-510772F4ED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310" name="PlaceHolder 2">
            <a:extLst>
              <a:ext uri="{FF2B5EF4-FFF2-40B4-BE49-F238E27FC236}">
                <a16:creationId xmlns:a16="http://schemas.microsoft.com/office/drawing/2014/main" id="{0461145B-94CB-AF76-8FE1-76F105987A60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indent="0">
              <a:buNone/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11" name="PlaceHolder 3">
            <a:extLst>
              <a:ext uri="{FF2B5EF4-FFF2-40B4-BE49-F238E27FC236}">
                <a16:creationId xmlns:a16="http://schemas.microsoft.com/office/drawing/2014/main" id="{8DC30917-7EA4-AF54-9637-437337CF304B}"/>
              </a:ext>
            </a:extLst>
          </p:cNvPr>
          <p:cNvSpPr>
            <a:spLocks noGrp="1"/>
          </p:cNvSpPr>
          <p:nvPr>
            <p:ph type="sldNum" idx="31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lang="en-US" sz="12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06DD3971-FB22-48E2-A6FB-E3B4EAC6A31C}" type="slidenum">
              <a:rPr lang="en-US" sz="12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24</a:t>
            </a:fld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0667580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26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indent="0">
              <a:lnSpc>
                <a:spcPct val="100000"/>
              </a:lnSpc>
              <a:buNone/>
            </a:pPr>
            <a:r>
              <a:rPr lang="en-US" sz="2000" b="0" u="none" strike="noStrike" dirty="0">
                <a:solidFill>
                  <a:srgbClr val="000000"/>
                </a:solidFill>
                <a:effectLst/>
                <a:uFillTx/>
                <a:latin typeface="Arial"/>
              </a:rPr>
              <a:t>Some things we will cover in this session are some terms that are good to know about when understanding Incident Response. </a:t>
            </a:r>
          </a:p>
          <a:p>
            <a:pPr indent="0">
              <a:lnSpc>
                <a:spcPct val="100000"/>
              </a:lnSpc>
              <a:buNone/>
            </a:pPr>
            <a:r>
              <a:rPr lang="en-US" sz="2000" b="0" u="none" strike="noStrike" dirty="0">
                <a:solidFill>
                  <a:srgbClr val="000000"/>
                </a:solidFill>
                <a:effectLst/>
                <a:uFillTx/>
                <a:latin typeface="Arial"/>
              </a:rPr>
              <a:t>What Incident Response or Threat Hunting as some call it is.</a:t>
            </a:r>
          </a:p>
          <a:p>
            <a:pPr indent="0">
              <a:lnSpc>
                <a:spcPct val="100000"/>
              </a:lnSpc>
              <a:buNone/>
            </a:pPr>
            <a:r>
              <a:rPr lang="en-US" sz="2000" b="0" u="none" strike="noStrike" dirty="0">
                <a:solidFill>
                  <a:srgbClr val="000000"/>
                </a:solidFill>
                <a:effectLst/>
                <a:uFillTx/>
                <a:latin typeface="Arial"/>
              </a:rPr>
              <a:t>Why Incident Response is important to an organization or company.</a:t>
            </a:r>
          </a:p>
          <a:p>
            <a:pPr indent="0">
              <a:lnSpc>
                <a:spcPct val="100000"/>
              </a:lnSpc>
              <a:buNone/>
            </a:pPr>
            <a:r>
              <a:rPr lang="en-US" sz="2000" b="0" u="none" strike="noStrike" dirty="0">
                <a:solidFill>
                  <a:srgbClr val="000000"/>
                </a:solidFill>
                <a:effectLst/>
                <a:uFillTx/>
                <a:latin typeface="Arial"/>
              </a:rPr>
              <a:t>Where does the Incident Response Team fit into a company or organization.</a:t>
            </a:r>
          </a:p>
        </p:txBody>
      </p:sp>
      <p:sp>
        <p:nvSpPr>
          <p:cNvPr id="263" name="PlaceHolder 3"/>
          <p:cNvSpPr>
            <a:spLocks noGrp="1"/>
          </p:cNvSpPr>
          <p:nvPr>
            <p:ph type="sldNum" idx="15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lang="en-US" sz="12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6F4BC215-AEED-4915-A951-B19D062642D4}" type="slidenum">
              <a:rPr lang="en-US" sz="12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2</a:t>
            </a:fld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31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indent="0">
              <a:buNone/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14" name="PlaceHolder 3"/>
          <p:cNvSpPr>
            <a:spLocks noGrp="1"/>
          </p:cNvSpPr>
          <p:nvPr>
            <p:ph type="sldNum" idx="32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lang="en-US" sz="12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BEF3AD39-22EE-440E-963A-BD30F5736F54}" type="slidenum">
              <a:rPr lang="en-US" sz="12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25</a:t>
            </a:fld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31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indent="0">
              <a:buNone/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17" name="PlaceHolder 3"/>
          <p:cNvSpPr>
            <a:spLocks noGrp="1"/>
          </p:cNvSpPr>
          <p:nvPr>
            <p:ph type="sldNum" idx="33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lang="en-US" sz="12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30B285FA-5CDE-4FCF-82F2-91E68549A4D3}" type="slidenum">
              <a:rPr lang="en-US" sz="12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26</a:t>
            </a:fld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31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indent="0">
              <a:buNone/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20" name="PlaceHolder 3"/>
          <p:cNvSpPr>
            <a:spLocks noGrp="1"/>
          </p:cNvSpPr>
          <p:nvPr>
            <p:ph type="sldNum" idx="34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lang="en-US" sz="12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7AE92425-4951-42BC-B5D6-E6FEEF58413B}" type="slidenum">
              <a:rPr lang="en-US" sz="12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27</a:t>
            </a:fld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32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indent="0">
              <a:lnSpc>
                <a:spcPct val="100000"/>
              </a:lnSpc>
              <a:buNone/>
            </a:pPr>
            <a:r>
              <a:rPr lang="en-US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It is proactive vs incident response is reactive</a:t>
            </a:r>
          </a:p>
          <a:p>
            <a:pPr indent="0">
              <a:lnSpc>
                <a:spcPct val="100000"/>
              </a:lnSpc>
              <a:buNone/>
            </a:pP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23" name="PlaceHolder 3"/>
          <p:cNvSpPr>
            <a:spLocks noGrp="1"/>
          </p:cNvSpPr>
          <p:nvPr>
            <p:ph type="sldNum" idx="35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lang="en-US" sz="12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8E1B5E77-040B-4CBB-8FD7-0657F8A0C979}" type="slidenum">
              <a:rPr lang="en-US" sz="12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32</a:t>
            </a:fld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32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indent="0">
              <a:buNone/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26" name="PlaceHolder 3"/>
          <p:cNvSpPr>
            <a:spLocks noGrp="1"/>
          </p:cNvSpPr>
          <p:nvPr>
            <p:ph type="sldNum" idx="36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lang="en-US" sz="12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6ADA960B-F2C2-47E3-B430-420E197325B5}" type="slidenum">
              <a:rPr lang="en-US" sz="12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33</a:t>
            </a:fld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32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indent="0">
              <a:buNone/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29" name="PlaceHolder 3"/>
          <p:cNvSpPr>
            <a:spLocks noGrp="1"/>
          </p:cNvSpPr>
          <p:nvPr>
            <p:ph type="sldNum" idx="37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lang="en-US" sz="12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526C620B-A7D0-4DB6-9B68-DB76587ACE12}" type="slidenum">
              <a:rPr lang="en-US" sz="12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35</a:t>
            </a:fld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9EC5CA-4CD7-068C-5DA9-D7BFA53112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PlaceHolder 1">
            <a:extLst>
              <a:ext uri="{FF2B5EF4-FFF2-40B4-BE49-F238E27FC236}">
                <a16:creationId xmlns:a16="http://schemas.microsoft.com/office/drawing/2014/main" id="{8E585D61-3A56-A3F7-CCEE-1A1773863C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307" name="PlaceHolder 2">
            <a:extLst>
              <a:ext uri="{FF2B5EF4-FFF2-40B4-BE49-F238E27FC236}">
                <a16:creationId xmlns:a16="http://schemas.microsoft.com/office/drawing/2014/main" id="{CBF0369D-57B7-7E05-3E36-4CFA9F84C1C9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indent="0">
              <a:buNone/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08" name="PlaceHolder 3">
            <a:extLst>
              <a:ext uri="{FF2B5EF4-FFF2-40B4-BE49-F238E27FC236}">
                <a16:creationId xmlns:a16="http://schemas.microsoft.com/office/drawing/2014/main" id="{02F2393D-E59F-2F14-6709-39737FDC9813}"/>
              </a:ext>
            </a:extLst>
          </p:cNvPr>
          <p:cNvSpPr>
            <a:spLocks noGrp="1"/>
          </p:cNvSpPr>
          <p:nvPr>
            <p:ph type="sldNum" idx="30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lang="en-US" sz="12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4AE127E9-0E49-40BD-B6E2-AD65652C31A5}" type="slidenum">
              <a:rPr lang="en-US" sz="12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38</a:t>
            </a:fld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20134847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30730D-50AC-EDAC-DA25-4575790DE9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PlaceHolder 1">
            <a:extLst>
              <a:ext uri="{FF2B5EF4-FFF2-40B4-BE49-F238E27FC236}">
                <a16:creationId xmlns:a16="http://schemas.microsoft.com/office/drawing/2014/main" id="{5FAA1D71-1797-0E9C-3F0E-3BD9AA436CD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328" name="PlaceHolder 2">
            <a:extLst>
              <a:ext uri="{FF2B5EF4-FFF2-40B4-BE49-F238E27FC236}">
                <a16:creationId xmlns:a16="http://schemas.microsoft.com/office/drawing/2014/main" id="{F5F43154-C9FE-9453-5BED-B817D2A4A2BF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indent="0">
              <a:buNone/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29" name="PlaceHolder 3">
            <a:extLst>
              <a:ext uri="{FF2B5EF4-FFF2-40B4-BE49-F238E27FC236}">
                <a16:creationId xmlns:a16="http://schemas.microsoft.com/office/drawing/2014/main" id="{46CA5CD8-9ECC-02C9-05BB-D47C70554433}"/>
              </a:ext>
            </a:extLst>
          </p:cNvPr>
          <p:cNvSpPr>
            <a:spLocks noGrp="1"/>
          </p:cNvSpPr>
          <p:nvPr>
            <p:ph type="sldNum" idx="37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lang="en-US" sz="12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526C620B-A7D0-4DB6-9B68-DB76587ACE12}" type="slidenum">
              <a:rPr lang="en-US" sz="12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39</a:t>
            </a:fld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1615683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092C3D-2561-F42A-82D6-496DDA3971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F6EC1B3-DC52-6043-E340-A1C32894F3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937B5F7-0C05-6F2C-9A2F-457E768683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B21C11-DFF6-DDE7-8C3E-6B3EECA5E58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20448F-1185-4051-B443-58BC726DA943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46610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20448F-1185-4051-B443-58BC726DA943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877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26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indent="0">
              <a:buNone/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66" name="PlaceHolder 3"/>
          <p:cNvSpPr>
            <a:spLocks noGrp="1"/>
          </p:cNvSpPr>
          <p:nvPr>
            <p:ph type="sldNum" idx="16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lang="en-US" sz="12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BB381E2F-A9D3-4ABF-BC5E-E2B9007246D5}" type="slidenum">
              <a:rPr lang="en-US" sz="12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3</a:t>
            </a:fld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31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indent="0">
              <a:buNone/>
            </a:pPr>
            <a:endParaRPr lang="en-US" sz="1800" b="0" u="none" strike="noStrike" dirty="0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11" name="PlaceHolder 3"/>
          <p:cNvSpPr>
            <a:spLocks noGrp="1"/>
          </p:cNvSpPr>
          <p:nvPr>
            <p:ph type="sldNum" idx="31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lang="en-US" sz="12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06DD3971-FB22-48E2-A6FB-E3B4EAC6A31C}" type="slidenum">
              <a:rPr lang="en-US" sz="12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42</a:t>
            </a:fld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9D7E7F-6A22-EA50-1F6A-C35B545EA5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761B3D7-5839-7F28-8ED5-8D9F775026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5B40DAA-4A05-205D-EE40-7FB8481A43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A672BA-8813-E2C3-A30A-7FED8B5E6ED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20448F-1185-4051-B443-58BC726DA94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9168401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33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indent="0">
              <a:buNone/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38" name="PlaceHolder 3"/>
          <p:cNvSpPr>
            <a:spLocks noGrp="1"/>
          </p:cNvSpPr>
          <p:nvPr>
            <p:ph type="sldNum" idx="40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lang="en-US" sz="12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D9C2273A-6739-48E3-902C-8C72217F6498}" type="slidenum">
              <a:rPr lang="en-US" sz="12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45</a:t>
            </a:fld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34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indent="0">
              <a:buNone/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41" name="PlaceHolder 3"/>
          <p:cNvSpPr>
            <a:spLocks noGrp="1"/>
          </p:cNvSpPr>
          <p:nvPr>
            <p:ph type="sldNum" idx="41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lang="en-US" sz="12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D41A0E8E-C89C-4101-9A50-1F29EAEB380C}" type="slidenum">
              <a:rPr lang="en-US" sz="12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46</a:t>
            </a:fld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34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indent="0">
              <a:buNone/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44" name="PlaceHolder 3"/>
          <p:cNvSpPr>
            <a:spLocks noGrp="1"/>
          </p:cNvSpPr>
          <p:nvPr>
            <p:ph type="sldNum" idx="42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lang="en-US" sz="12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4CAF3EFC-552B-4070-8549-0DF13BD60733}" type="slidenum">
              <a:rPr lang="en-US" sz="12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47</a:t>
            </a:fld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B673EA-254D-20AE-ECA6-D41BD40F4F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PlaceHolder 1">
            <a:extLst>
              <a:ext uri="{FF2B5EF4-FFF2-40B4-BE49-F238E27FC236}">
                <a16:creationId xmlns:a16="http://schemas.microsoft.com/office/drawing/2014/main" id="{39280356-FFB8-339E-1A81-47C0A397A5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346" name="PlaceHolder 2">
            <a:extLst>
              <a:ext uri="{FF2B5EF4-FFF2-40B4-BE49-F238E27FC236}">
                <a16:creationId xmlns:a16="http://schemas.microsoft.com/office/drawing/2014/main" id="{1631005D-BB13-A8CB-366C-03EB9A147301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indent="0">
              <a:buNone/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47" name="PlaceHolder 3">
            <a:extLst>
              <a:ext uri="{FF2B5EF4-FFF2-40B4-BE49-F238E27FC236}">
                <a16:creationId xmlns:a16="http://schemas.microsoft.com/office/drawing/2014/main" id="{BC274A4B-85BC-1F8C-63DE-28177872A8F1}"/>
              </a:ext>
            </a:extLst>
          </p:cNvPr>
          <p:cNvSpPr>
            <a:spLocks noGrp="1"/>
          </p:cNvSpPr>
          <p:nvPr>
            <p:ph type="sldNum" idx="43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lang="en-US" sz="12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D489394D-39F5-441F-8DEA-9C675CC9AED5}" type="slidenum">
              <a:rPr lang="en-US" sz="12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48</a:t>
            </a:fld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2450966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34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indent="0">
              <a:buNone/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47" name="PlaceHolder 3"/>
          <p:cNvSpPr>
            <a:spLocks noGrp="1"/>
          </p:cNvSpPr>
          <p:nvPr>
            <p:ph type="sldNum" idx="43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lang="en-US" sz="12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D489394D-39F5-441F-8DEA-9C675CC9AED5}" type="slidenum">
              <a:rPr lang="en-US" sz="12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49</a:t>
            </a:fld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1EF277-36FE-355A-0E58-5F289D2C3A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PlaceHolder 1">
            <a:extLst>
              <a:ext uri="{FF2B5EF4-FFF2-40B4-BE49-F238E27FC236}">
                <a16:creationId xmlns:a16="http://schemas.microsoft.com/office/drawing/2014/main" id="{1057C1C2-6359-02FE-61A8-A2C56C4F1E0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292" name="PlaceHolder 2">
            <a:extLst>
              <a:ext uri="{FF2B5EF4-FFF2-40B4-BE49-F238E27FC236}">
                <a16:creationId xmlns:a16="http://schemas.microsoft.com/office/drawing/2014/main" id="{239E164D-7F9F-8CCD-AE8E-01D43AF440FA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indent="0">
              <a:buNone/>
            </a:pPr>
            <a:endParaRPr lang="en-US" sz="1800" b="0" u="none" strike="noStrike" dirty="0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93" name="PlaceHolder 3">
            <a:extLst>
              <a:ext uri="{FF2B5EF4-FFF2-40B4-BE49-F238E27FC236}">
                <a16:creationId xmlns:a16="http://schemas.microsoft.com/office/drawing/2014/main" id="{98BDC0F3-156D-EFF2-829E-DA3D8C8A0A6E}"/>
              </a:ext>
            </a:extLst>
          </p:cNvPr>
          <p:cNvSpPr>
            <a:spLocks noGrp="1"/>
          </p:cNvSpPr>
          <p:nvPr>
            <p:ph type="sldNum" idx="25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lang="en-US" sz="12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41C040E0-3A5F-4EB7-8A5E-B2D7F6ADF80E}" type="slidenum">
              <a:rPr lang="en-US" sz="12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50</a:t>
            </a:fld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5877638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AACF0D-FBA5-E5E5-1CB8-B37549B5D6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03FD3C3-DF09-F0CB-0198-AC18FDEBAB9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8E19907-48CB-9057-D274-59699F8EF9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6DEB10-8995-B503-F030-57DB959A3D8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20448F-1185-4051-B443-58BC726DA943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6280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26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indent="0">
              <a:lnSpc>
                <a:spcPct val="100000"/>
              </a:lnSpc>
              <a:buNone/>
            </a:pPr>
            <a:r>
              <a:rPr lang="en-US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It is proactive vs incident response is reactive</a:t>
            </a:r>
          </a:p>
          <a:p>
            <a:pPr indent="0">
              <a:lnSpc>
                <a:spcPct val="100000"/>
              </a:lnSpc>
              <a:buNone/>
            </a:pP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69" name="PlaceHolder 3"/>
          <p:cNvSpPr>
            <a:spLocks noGrp="1"/>
          </p:cNvSpPr>
          <p:nvPr>
            <p:ph type="sldNum" idx="17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lang="en-US" sz="12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DD72EFD9-2F04-4708-94CF-5F89E9DA1D83}" type="slidenum">
              <a:rPr lang="en-US" sz="12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4</a:t>
            </a:fld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20448F-1185-4051-B443-58BC726DA94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1143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27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indent="0">
              <a:lnSpc>
                <a:spcPct val="100000"/>
              </a:lnSpc>
              <a:buNone/>
            </a:pPr>
            <a:r>
              <a:rPr lang="en-US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Let's start with some terminology that is good to know when understanding Incident Response. This is not an large list of terms as there are many terms withing Cyber Security / information security. We could spend many hours attempting to cover them all.</a:t>
            </a:r>
          </a:p>
        </p:txBody>
      </p:sp>
      <p:sp>
        <p:nvSpPr>
          <p:cNvPr id="272" name="PlaceHolder 3"/>
          <p:cNvSpPr>
            <a:spLocks noGrp="1"/>
          </p:cNvSpPr>
          <p:nvPr>
            <p:ph type="sldNum" idx="18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lang="en-US" sz="12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CAC569CE-B677-47CF-B38C-E654978D698E}" type="slidenum">
              <a:rPr lang="en-US" sz="12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7</a:t>
            </a:fld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27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indent="0">
              <a:lnSpc>
                <a:spcPct val="100000"/>
              </a:lnSpc>
              <a:buNone/>
            </a:pPr>
            <a:r>
              <a:rPr lang="en-US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This slide has animations that appear in sequence.</a:t>
            </a:r>
          </a:p>
        </p:txBody>
      </p:sp>
      <p:sp>
        <p:nvSpPr>
          <p:cNvPr id="275" name="PlaceHolder 3"/>
          <p:cNvSpPr>
            <a:spLocks noGrp="1"/>
          </p:cNvSpPr>
          <p:nvPr>
            <p:ph type="sldNum" idx="19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lang="en-US" sz="12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2A437B67-6D3A-4D1B-ADE3-E7979BEF5ACA}" type="slidenum">
              <a:rPr lang="en-US" sz="12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8</a:t>
            </a:fld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27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indent="0">
              <a:lnSpc>
                <a:spcPct val="100000"/>
              </a:lnSpc>
              <a:buNone/>
            </a:pPr>
            <a:r>
              <a:rPr lang="en-US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This slide has animations that appear in sequence.</a:t>
            </a:r>
          </a:p>
        </p:txBody>
      </p:sp>
      <p:sp>
        <p:nvSpPr>
          <p:cNvPr id="278" name="PlaceHolder 3"/>
          <p:cNvSpPr>
            <a:spLocks noGrp="1"/>
          </p:cNvSpPr>
          <p:nvPr>
            <p:ph type="sldNum" idx="20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lang="en-US" sz="12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433715B3-048A-4C1D-93D8-5E52872DE66B}" type="slidenum">
              <a:rPr lang="en-US" sz="12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9</a:t>
            </a:fld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28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indent="0">
              <a:buNone/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81" name="PlaceHolder 3"/>
          <p:cNvSpPr>
            <a:spLocks noGrp="1"/>
          </p:cNvSpPr>
          <p:nvPr>
            <p:ph type="sldNum" idx="21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lang="en-US" sz="12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3C9843FF-9BCD-4069-8A08-91636297161E}" type="slidenum">
              <a:rPr lang="en-US" sz="12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10</a:t>
            </a:fld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://creativecommons.org/licenses/by-nc-sa/4.0/?ref=chooser-v1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://creativecommons.org/licenses/by-nc-sa/4.0/?ref=chooser-v1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://creativecommons.org/licenses/by-nc-sa/4.0/?ref=chooser-v1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://creativecommons.org/licenses/by-nc-sa/4.0/?ref=chooser-v1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://creativecommons.org/licenses/by-nc-sa/4.0/?ref=chooser-v1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://creativecommons.org/licenses/by-nc-sa/4.0/?ref=chooser-v1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://creativecommons.org/licenses/by-nc-sa/4.0/?ref=chooser-v1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Generated image">
            <a:extLst>
              <a:ext uri="{FF2B5EF4-FFF2-40B4-BE49-F238E27FC236}">
                <a16:creationId xmlns:a16="http://schemas.microsoft.com/office/drawing/2014/main" id="{B67C7BA2-B543-8CA5-2D94-E56FDE9740BF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93" t="15124" r="19600" b="22030"/>
          <a:stretch/>
        </p:blipFill>
        <p:spPr bwMode="auto">
          <a:xfrm>
            <a:off x="914400" y="-1404257"/>
            <a:ext cx="10156371" cy="9535886"/>
          </a:xfrm>
          <a:prstGeom prst="rect">
            <a:avLst/>
          </a:prstGeom>
          <a:noFill/>
          <a:ln>
            <a:noFill/>
          </a:ln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3684D05-CB80-B1BB-E397-5EA97CCC424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99" t="9016" r="24013" b="9343"/>
          <a:stretch/>
        </p:blipFill>
        <p:spPr>
          <a:xfrm>
            <a:off x="330521" y="2275137"/>
            <a:ext cx="2061455" cy="3224802"/>
          </a:xfrm>
          <a:prstGeom prst="rect">
            <a:avLst/>
          </a:prstGeom>
        </p:spPr>
      </p:pic>
      <p:pic>
        <p:nvPicPr>
          <p:cNvPr id="10" name="Google Shape;15;p2">
            <a:extLst>
              <a:ext uri="{FF2B5EF4-FFF2-40B4-BE49-F238E27FC236}">
                <a16:creationId xmlns:a16="http://schemas.microsoft.com/office/drawing/2014/main" id="{89CE34CF-898F-9AEC-A9F9-94BC01F91213}"/>
              </a:ext>
            </a:extLst>
          </p:cNvPr>
          <p:cNvPicPr preferRelativeResize="0"/>
          <p:nvPr userDrawn="1"/>
        </p:nvPicPr>
        <p:blipFill rotWithShape="1">
          <a:blip r:embed="rId4">
            <a:alphaModFix/>
          </a:blip>
          <a:srcRect/>
          <a:stretch/>
        </p:blipFill>
        <p:spPr>
          <a:xfrm>
            <a:off x="9947011" y="2792563"/>
            <a:ext cx="1914468" cy="187568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76A381-897F-2104-4660-B6E0C61BBC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05657"/>
            <a:ext cx="4114800" cy="365125"/>
          </a:xfrm>
        </p:spPr>
        <p:txBody>
          <a:bodyPr/>
          <a:lstStyle/>
          <a:p>
            <a:r>
              <a:rPr lang="en-US" dirty="0"/>
              <a:t>Blue Team Village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A39F529-0C3F-41AD-B1EF-BEF78FB53B6E}"/>
              </a:ext>
            </a:extLst>
          </p:cNvPr>
          <p:cNvSpPr txBox="1">
            <a:spLocks/>
          </p:cNvSpPr>
          <p:nvPr userDrawn="1"/>
        </p:nvSpPr>
        <p:spPr>
          <a:xfrm>
            <a:off x="330521" y="482600"/>
            <a:ext cx="11530958" cy="16637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7200" b="1" baseline="0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7200" b="1" dirty="0">
                <a:solidFill>
                  <a:schemeClr val="tx1"/>
                </a:solidFill>
                <a:latin typeface="+mj-lt"/>
              </a:rPr>
              <a:t>Project   Obsidian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4451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3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800" decel="100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80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80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80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35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2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20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72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0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0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Generated image">
            <a:extLst>
              <a:ext uri="{FF2B5EF4-FFF2-40B4-BE49-F238E27FC236}">
                <a16:creationId xmlns:a16="http://schemas.microsoft.com/office/drawing/2014/main" id="{F126B679-123B-B5AB-A385-B97D81F971A9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93" t="15124" r="19600" b="22030"/>
          <a:stretch/>
        </p:blipFill>
        <p:spPr bwMode="auto">
          <a:xfrm>
            <a:off x="330521" y="-1283572"/>
            <a:ext cx="11530957" cy="10701337"/>
          </a:xfrm>
          <a:prstGeom prst="rect">
            <a:avLst/>
          </a:prstGeom>
          <a:noFill/>
          <a:ln>
            <a:noFill/>
          </a:ln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76A381-897F-2104-4660-B6E0C61BBC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71750" y="6356350"/>
            <a:ext cx="7375261" cy="365125"/>
          </a:xfrm>
        </p:spPr>
        <p:txBody>
          <a:bodyPr/>
          <a:lstStyle/>
          <a:p>
            <a:r>
              <a:rPr lang="en-US" dirty="0"/>
              <a:t>Blue Team Village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A39F529-0C3F-41AD-B1EF-BEF78FB53B6E}"/>
              </a:ext>
            </a:extLst>
          </p:cNvPr>
          <p:cNvSpPr txBox="1">
            <a:spLocks/>
          </p:cNvSpPr>
          <p:nvPr userDrawn="1"/>
        </p:nvSpPr>
        <p:spPr>
          <a:xfrm>
            <a:off x="0" y="1"/>
            <a:ext cx="12192000" cy="15753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7200" b="0" dirty="0">
                <a:solidFill>
                  <a:schemeClr val="accent1"/>
                </a:solidFill>
                <a:latin typeface="Freeway Gothic" panose="00000400000000000000" pitchFamily="2" charset="0"/>
              </a:rPr>
              <a:t>Thank you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7D9702-BC77-BAED-5F24-89DF2C97C076}"/>
              </a:ext>
            </a:extLst>
          </p:cNvPr>
          <p:cNvSpPr txBox="1"/>
          <p:nvPr userDrawn="1"/>
        </p:nvSpPr>
        <p:spPr>
          <a:xfrm>
            <a:off x="2571750" y="4067097"/>
            <a:ext cx="7195487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accent4"/>
                </a:solidFill>
                <a:latin typeface="+mj-lt"/>
              </a:rPr>
              <a:t>Did you enjoy the session?</a:t>
            </a:r>
          </a:p>
          <a:p>
            <a:pPr algn="ctr"/>
            <a:r>
              <a:rPr lang="en-US" sz="2400" dirty="0">
                <a:solidFill>
                  <a:schemeClr val="accent4"/>
                </a:solidFill>
                <a:latin typeface="+mj-lt"/>
              </a:rPr>
              <a:t>Did we miss something?</a:t>
            </a:r>
          </a:p>
          <a:p>
            <a:pPr algn="ctr"/>
            <a:r>
              <a:rPr lang="en-US" sz="2400" dirty="0">
                <a:solidFill>
                  <a:schemeClr val="accent4"/>
                </a:solidFill>
                <a:latin typeface="+mj-lt"/>
              </a:rPr>
              <a:t>Was anything unclear or confusing?</a:t>
            </a:r>
          </a:p>
          <a:p>
            <a:pPr algn="ctr"/>
            <a:endParaRPr lang="en-US" sz="2400" dirty="0">
              <a:solidFill>
                <a:schemeClr val="accent3"/>
              </a:solidFill>
              <a:latin typeface="+mj-lt"/>
            </a:endParaRPr>
          </a:p>
          <a:p>
            <a:pPr algn="ctr"/>
            <a:r>
              <a:rPr lang="en-US" sz="2400" dirty="0">
                <a:solidFill>
                  <a:schemeClr val="accent3"/>
                </a:solidFill>
                <a:latin typeface="+mj-lt"/>
              </a:rPr>
              <a:t>Please Provide Feedback</a:t>
            </a:r>
            <a:br>
              <a:rPr lang="en-US" sz="2400" dirty="0">
                <a:solidFill>
                  <a:schemeClr val="accent6"/>
                </a:solidFill>
                <a:latin typeface="+mj-lt"/>
              </a:rPr>
            </a:br>
            <a:r>
              <a:rPr lang="en-US" sz="2000" b="0" i="0" dirty="0">
                <a:solidFill>
                  <a:schemeClr val="accent6"/>
                </a:solidFill>
                <a:effectLst/>
                <a:latin typeface="+mj-lt"/>
              </a:rPr>
              <a:t>feedback-obsidian@blueteamvillage.org</a:t>
            </a:r>
            <a:endParaRPr lang="en-US" sz="2000" dirty="0">
              <a:solidFill>
                <a:schemeClr val="accent6"/>
              </a:solidFill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E4D5DE-B0DC-F491-A4D0-72678750014C}"/>
              </a:ext>
            </a:extLst>
          </p:cNvPr>
          <p:cNvSpPr txBox="1"/>
          <p:nvPr userDrawn="1"/>
        </p:nvSpPr>
        <p:spPr>
          <a:xfrm>
            <a:off x="2571750" y="2142323"/>
            <a:ext cx="719548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accent3"/>
                </a:solidFill>
                <a:latin typeface="+mj-lt"/>
              </a:rPr>
              <a:t>Join The Conversation</a:t>
            </a:r>
            <a:br>
              <a:rPr lang="en-US" sz="2400" dirty="0">
                <a:solidFill>
                  <a:schemeClr val="accent6"/>
                </a:solidFill>
                <a:latin typeface="+mj-lt"/>
              </a:rPr>
            </a:br>
            <a:r>
              <a:rPr lang="en-US" sz="2400" b="0" i="0" dirty="0">
                <a:solidFill>
                  <a:schemeClr val="accent6"/>
                </a:solidFill>
                <a:effectLst/>
                <a:latin typeface="+mj-lt"/>
              </a:rPr>
              <a:t>https://discord.gg/blueteamvillage</a:t>
            </a:r>
            <a:endParaRPr lang="en-US" sz="2400" dirty="0">
              <a:solidFill>
                <a:schemeClr val="accent6"/>
              </a:solidFill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84E5EEE-ED7F-FC9B-5C95-BDE9D02DEBAE}"/>
              </a:ext>
            </a:extLst>
          </p:cNvPr>
          <p:cNvSpPr txBox="1"/>
          <p:nvPr userDrawn="1"/>
        </p:nvSpPr>
        <p:spPr>
          <a:xfrm>
            <a:off x="2571750" y="3283373"/>
            <a:ext cx="719548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accent3"/>
                </a:solidFill>
                <a:latin typeface="+mj-lt"/>
              </a:rPr>
              <a:t>Questions?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A4FCF5A-D2E2-2125-EB58-72825985D5C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99" t="9016" r="24013" b="9343"/>
          <a:stretch/>
        </p:blipFill>
        <p:spPr>
          <a:xfrm>
            <a:off x="330521" y="2275137"/>
            <a:ext cx="2061455" cy="3224802"/>
          </a:xfrm>
          <a:prstGeom prst="rect">
            <a:avLst/>
          </a:prstGeom>
        </p:spPr>
      </p:pic>
      <p:pic>
        <p:nvPicPr>
          <p:cNvPr id="4" name="Google Shape;15;p2">
            <a:extLst>
              <a:ext uri="{FF2B5EF4-FFF2-40B4-BE49-F238E27FC236}">
                <a16:creationId xmlns:a16="http://schemas.microsoft.com/office/drawing/2014/main" id="{9C362C66-E1E8-5568-B190-FE09989B1DD1}"/>
              </a:ext>
            </a:extLst>
          </p:cNvPr>
          <p:cNvPicPr preferRelativeResize="0"/>
          <p:nvPr userDrawn="1"/>
        </p:nvPicPr>
        <p:blipFill rotWithShape="1">
          <a:blip r:embed="rId4">
            <a:alphaModFix/>
          </a:blip>
          <a:srcRect/>
          <a:stretch/>
        </p:blipFill>
        <p:spPr>
          <a:xfrm>
            <a:off x="9947011" y="2792563"/>
            <a:ext cx="1914468" cy="187568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64582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3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800" decel="100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80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80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80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35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2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72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bg>
      <p:bgPr>
        <a:solidFill>
          <a:schemeClr val="dk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6"/>
          <p:cNvPicPr/>
          <p:nvPr/>
        </p:nvPicPr>
        <p:blipFill>
          <a:blip r:embed="rId2"/>
          <a:stretch/>
        </p:blipFill>
        <p:spPr>
          <a:xfrm>
            <a:off x="11353680" y="6111720"/>
            <a:ext cx="761760" cy="7617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en-US" sz="4000" b="0" u="none" strike="noStrike">
                <a:solidFill>
                  <a:schemeClr val="accent1"/>
                </a:solidFill>
                <a:effectLst/>
                <a:uFillTx/>
                <a:latin typeface="Freeway Gothic"/>
              </a:rPr>
              <a:t>Click to edit Master title style</a:t>
            </a:r>
            <a:endParaRPr lang="en-US" sz="4000" b="0" u="none" strike="noStrik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DEEBF6"/>
              </a:buClr>
              <a:buFont typeface="Arial"/>
              <a:buChar char="•"/>
            </a:pPr>
            <a:r>
              <a:rPr lang="en-US" sz="2800" b="0" u="none" strike="noStrike">
                <a:solidFill>
                  <a:schemeClr val="accent5"/>
                </a:solidFill>
                <a:effectLst/>
                <a:uFillTx/>
                <a:latin typeface="Benguiat"/>
              </a:rPr>
              <a:t>Click to edit Master text styles</a:t>
            </a:r>
          </a:p>
          <a:p>
            <a:pPr marL="685800" lvl="1" indent="-228600" defTabSz="914400">
              <a:lnSpc>
                <a:spcPct val="90000"/>
              </a:lnSpc>
              <a:spcBef>
                <a:spcPts val="499"/>
              </a:spcBef>
              <a:buClr>
                <a:srgbClr val="DEEBF6"/>
              </a:buClr>
              <a:buFont typeface="Arial"/>
              <a:buChar char="•"/>
            </a:pPr>
            <a:r>
              <a:rPr lang="en-US" sz="2400" b="0" u="none" strike="noStrike">
                <a:solidFill>
                  <a:schemeClr val="accent5"/>
                </a:solidFill>
                <a:effectLst/>
                <a:uFillTx/>
                <a:latin typeface="Benguiat"/>
              </a:rPr>
              <a:t>Second level</a:t>
            </a:r>
          </a:p>
          <a:p>
            <a:pPr marL="1143000" lvl="2" indent="-228600" defTabSz="914400">
              <a:lnSpc>
                <a:spcPct val="90000"/>
              </a:lnSpc>
              <a:spcBef>
                <a:spcPts val="499"/>
              </a:spcBef>
              <a:buClr>
                <a:srgbClr val="DEEBF6"/>
              </a:buClr>
              <a:buFont typeface="Courier New"/>
              <a:buChar char="o"/>
            </a:pPr>
            <a:r>
              <a:rPr lang="en-US" sz="2000" b="0" u="none" strike="noStrike">
                <a:solidFill>
                  <a:schemeClr val="accent5"/>
                </a:solidFill>
                <a:effectLst/>
                <a:uFillTx/>
                <a:latin typeface="Benguiat"/>
              </a:rPr>
              <a:t>Third level</a:t>
            </a:r>
          </a:p>
          <a:p>
            <a:pPr marL="1600200" lvl="3" indent="-228600" defTabSz="914400">
              <a:lnSpc>
                <a:spcPct val="90000"/>
              </a:lnSpc>
              <a:spcBef>
                <a:spcPts val="499"/>
              </a:spcBef>
              <a:buClr>
                <a:srgbClr val="DEEBF6"/>
              </a:buClr>
              <a:buFont typeface="Wingdings" charset="2"/>
              <a:buChar char=""/>
            </a:pPr>
            <a:r>
              <a:rPr lang="en-US" sz="1800" b="0" u="none" strike="noStrike">
                <a:solidFill>
                  <a:schemeClr val="accent5"/>
                </a:solidFill>
                <a:effectLst/>
                <a:uFillTx/>
                <a:latin typeface="Benguiat"/>
              </a:rPr>
              <a:t>Fourth level</a:t>
            </a:r>
            <a:endParaRPr lang="en-US" sz="1800" b="0" u="none" strike="noStrik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ftr" idx="3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defRPr lang="en-US" sz="1200" b="0" u="none" strike="noStrike">
                <a:solidFill>
                  <a:schemeClr val="accent1"/>
                </a:solidFill>
                <a:effectLst/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</a:pPr>
            <a:r>
              <a:rPr lang="en-US" sz="1200" b="0" u="none" strike="noStrike">
                <a:solidFill>
                  <a:schemeClr val="accent1"/>
                </a:solidFill>
                <a:effectLst/>
                <a:uFillTx/>
                <a:latin typeface="Calibri"/>
              </a:rPr>
              <a:t>&lt;footer&gt;</a:t>
            </a:r>
            <a:endParaRPr lang="en-US" sz="12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846313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1_Two Content">
    <p:bg>
      <p:bgPr>
        <a:solidFill>
          <a:schemeClr val="dk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6"/>
          <p:cNvPicPr/>
          <p:nvPr/>
        </p:nvPicPr>
        <p:blipFill>
          <a:blip r:embed="rId2"/>
          <a:stretch/>
        </p:blipFill>
        <p:spPr>
          <a:xfrm>
            <a:off x="11353680" y="6111720"/>
            <a:ext cx="761760" cy="7617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en-US" sz="4000" b="0" u="none" strike="noStrike">
                <a:solidFill>
                  <a:schemeClr val="accent1"/>
                </a:solidFill>
                <a:effectLst/>
                <a:uFillTx/>
                <a:latin typeface="Freeway Gothic"/>
              </a:rPr>
              <a:t>Click to edit Master title style</a:t>
            </a:r>
            <a:endParaRPr lang="en-US" sz="4000" b="0" u="none" strike="noStrik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81120" cy="43509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DEEBF6"/>
              </a:buClr>
              <a:buFont typeface="Arial"/>
              <a:buChar char="•"/>
            </a:pPr>
            <a:r>
              <a:rPr lang="en-US" sz="2800" b="0" u="none" strike="noStrike">
                <a:solidFill>
                  <a:schemeClr val="accent5"/>
                </a:solidFill>
                <a:effectLst/>
                <a:uFillTx/>
                <a:latin typeface="Benguiat"/>
              </a:rPr>
              <a:t>Click to edit Master text styles</a:t>
            </a:r>
          </a:p>
          <a:p>
            <a:pPr marL="685800" lvl="1" indent="-228600" defTabSz="914400">
              <a:lnSpc>
                <a:spcPct val="90000"/>
              </a:lnSpc>
              <a:spcBef>
                <a:spcPts val="499"/>
              </a:spcBef>
              <a:buClr>
                <a:srgbClr val="DEEBF6"/>
              </a:buClr>
              <a:buFont typeface="Arial"/>
              <a:buChar char="•"/>
            </a:pPr>
            <a:r>
              <a:rPr lang="en-US" sz="2400" b="0" u="none" strike="noStrike">
                <a:solidFill>
                  <a:schemeClr val="accent5"/>
                </a:solidFill>
                <a:effectLst/>
                <a:uFillTx/>
                <a:latin typeface="Benguiat"/>
              </a:rPr>
              <a:t>Second level</a:t>
            </a:r>
          </a:p>
          <a:p>
            <a:pPr marL="1143000" lvl="2" indent="-228600" defTabSz="914400">
              <a:lnSpc>
                <a:spcPct val="90000"/>
              </a:lnSpc>
              <a:spcBef>
                <a:spcPts val="499"/>
              </a:spcBef>
              <a:buClr>
                <a:srgbClr val="DEEBF6"/>
              </a:buClr>
              <a:buFont typeface="Courier New"/>
              <a:buChar char="o"/>
            </a:pPr>
            <a:r>
              <a:rPr lang="en-US" sz="2000" b="0" u="none" strike="noStrike">
                <a:solidFill>
                  <a:schemeClr val="accent5"/>
                </a:solidFill>
                <a:effectLst/>
                <a:uFillTx/>
                <a:latin typeface="Benguiat"/>
              </a:rPr>
              <a:t>Third level</a:t>
            </a:r>
          </a:p>
          <a:p>
            <a:pPr marL="1600200" lvl="3" indent="-228600" defTabSz="914400">
              <a:lnSpc>
                <a:spcPct val="90000"/>
              </a:lnSpc>
              <a:spcBef>
                <a:spcPts val="499"/>
              </a:spcBef>
              <a:buClr>
                <a:srgbClr val="DEEBF6"/>
              </a:buClr>
              <a:buFont typeface="Wingdings" charset="2"/>
              <a:buChar char=""/>
            </a:pPr>
            <a:r>
              <a:rPr lang="en-US" sz="1800" b="0" u="none" strike="noStrike">
                <a:solidFill>
                  <a:schemeClr val="accent5"/>
                </a:solidFill>
                <a:effectLst/>
                <a:uFillTx/>
                <a:latin typeface="Benguiat"/>
              </a:rPr>
              <a:t>Fourth level</a:t>
            </a:r>
            <a:endParaRPr lang="en-US" sz="1800" b="0" u="none" strike="noStrik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172200" y="1825560"/>
            <a:ext cx="5181120" cy="43509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DEEBF6"/>
              </a:buClr>
              <a:buFont typeface="Arial"/>
              <a:buChar char="•"/>
            </a:pPr>
            <a:r>
              <a:rPr lang="en-US" sz="2800" b="0" u="none" strike="noStrike">
                <a:solidFill>
                  <a:schemeClr val="accent5"/>
                </a:solidFill>
                <a:effectLst/>
                <a:uFillTx/>
                <a:latin typeface="Benguiat"/>
              </a:rPr>
              <a:t>Click to edit Master text styles</a:t>
            </a:r>
          </a:p>
          <a:p>
            <a:pPr marL="685800" lvl="1" indent="-228600" defTabSz="914400">
              <a:lnSpc>
                <a:spcPct val="90000"/>
              </a:lnSpc>
              <a:spcBef>
                <a:spcPts val="499"/>
              </a:spcBef>
              <a:buClr>
                <a:srgbClr val="DEEBF6"/>
              </a:buClr>
              <a:buFont typeface="Arial"/>
              <a:buChar char="•"/>
            </a:pPr>
            <a:r>
              <a:rPr lang="en-US" sz="2400" b="0" u="none" strike="noStrike">
                <a:solidFill>
                  <a:schemeClr val="accent5"/>
                </a:solidFill>
                <a:effectLst/>
                <a:uFillTx/>
                <a:latin typeface="Benguiat"/>
              </a:rPr>
              <a:t>Second level</a:t>
            </a:r>
          </a:p>
          <a:p>
            <a:pPr marL="1143000" lvl="2" indent="-228600" defTabSz="914400">
              <a:lnSpc>
                <a:spcPct val="90000"/>
              </a:lnSpc>
              <a:spcBef>
                <a:spcPts val="499"/>
              </a:spcBef>
              <a:buClr>
                <a:srgbClr val="DEEBF6"/>
              </a:buClr>
              <a:buFont typeface="Courier New"/>
              <a:buChar char="o"/>
            </a:pPr>
            <a:r>
              <a:rPr lang="en-US" sz="2000" b="0" u="none" strike="noStrike">
                <a:solidFill>
                  <a:schemeClr val="accent5"/>
                </a:solidFill>
                <a:effectLst/>
                <a:uFillTx/>
                <a:latin typeface="Benguiat"/>
              </a:rPr>
              <a:t>Third level</a:t>
            </a:r>
          </a:p>
          <a:p>
            <a:pPr marL="1600200" lvl="3" indent="-228600" defTabSz="914400">
              <a:lnSpc>
                <a:spcPct val="90000"/>
              </a:lnSpc>
              <a:spcBef>
                <a:spcPts val="499"/>
              </a:spcBef>
              <a:buClr>
                <a:srgbClr val="DEEBF6"/>
              </a:buClr>
              <a:buFont typeface="Wingdings" charset="2"/>
              <a:buChar char=""/>
            </a:pPr>
            <a:r>
              <a:rPr lang="en-US" sz="1800" b="0" u="none" strike="noStrike">
                <a:solidFill>
                  <a:schemeClr val="accent5"/>
                </a:solidFill>
                <a:effectLst/>
                <a:uFillTx/>
                <a:latin typeface="Benguiat"/>
              </a:rPr>
              <a:t>Fourth level</a:t>
            </a:r>
            <a:endParaRPr lang="en-US" sz="1800" b="0" u="none" strike="noStrik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ftr" idx="5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defRPr lang="en-US" sz="1200" b="0" u="none" strike="noStrike">
                <a:solidFill>
                  <a:schemeClr val="accent1"/>
                </a:solidFill>
                <a:effectLst/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</a:pPr>
            <a:r>
              <a:rPr lang="en-US" sz="1200" b="0" u="none" strike="noStrike">
                <a:solidFill>
                  <a:schemeClr val="accent1"/>
                </a:solidFill>
                <a:effectLst/>
                <a:uFillTx/>
                <a:latin typeface="Calibri"/>
              </a:rPr>
              <a:t>&lt;footer&gt;</a:t>
            </a:r>
            <a:endParaRPr lang="en-US" sz="12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898054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1_Section Header">
    <p:bg>
      <p:bgPr>
        <a:solidFill>
          <a:schemeClr val="dk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6"/>
          <p:cNvPicPr/>
          <p:nvPr/>
        </p:nvPicPr>
        <p:blipFill>
          <a:blip r:embed="rId2"/>
          <a:stretch/>
        </p:blipFill>
        <p:spPr>
          <a:xfrm>
            <a:off x="11353680" y="6111720"/>
            <a:ext cx="761760" cy="7617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en-US" sz="6000" b="0" u="none" strike="noStrike">
                <a:solidFill>
                  <a:schemeClr val="accent1"/>
                </a:solidFill>
                <a:effectLst/>
                <a:uFillTx/>
                <a:latin typeface="Freeway Gothic"/>
              </a:rPr>
              <a:t>Click to edit Master title style</a:t>
            </a:r>
            <a:endParaRPr lang="en-US" sz="6000" b="0" u="none" strike="noStrik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831960" y="4589640"/>
            <a:ext cx="10515240" cy="14997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2400" b="0" u="none" strike="noStrike">
                <a:solidFill>
                  <a:schemeClr val="lt1">
                    <a:tint val="75000"/>
                  </a:schemeClr>
                </a:solidFill>
                <a:effectLst/>
                <a:uFillTx/>
                <a:latin typeface="Benguiat"/>
              </a:rPr>
              <a:t>Click to edit Master text styles</a:t>
            </a:r>
            <a:endParaRPr lang="en-US" sz="2400" b="0" u="none" strike="noStrike">
              <a:solidFill>
                <a:schemeClr val="accent5"/>
              </a:solidFill>
              <a:effectLst/>
              <a:uFillTx/>
              <a:latin typeface="Benguiat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ftr" idx="4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defRPr lang="en-US" sz="1200" b="0" u="none" strike="noStrike">
                <a:solidFill>
                  <a:schemeClr val="accent1"/>
                </a:solidFill>
                <a:effectLst/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</a:pPr>
            <a:r>
              <a:rPr lang="en-US" sz="1200" b="0" u="none" strike="noStrike">
                <a:solidFill>
                  <a:schemeClr val="accent1"/>
                </a:solidFill>
                <a:effectLst/>
                <a:uFillTx/>
                <a:latin typeface="Calibri"/>
              </a:rPr>
              <a:t>&lt;footer&gt;</a:t>
            </a:r>
            <a:endParaRPr lang="en-US" sz="12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719115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A0CC9A-D9F8-C7A2-E2E2-E7E5BE1809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864C73-084C-A01C-2B6B-A95489993D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6F6D17-F880-23B0-D9E5-1BEF2D372C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Blue Team Village</a:t>
            </a:r>
            <a:r>
              <a:rPr lang="en-US" dirty="0">
                <a:hlinkClick r:id="rId2"/>
              </a:rPr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47088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166687-7AC6-E4A1-56DD-5EFD04D802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3EAFE5-F29E-2927-A67D-EECC7CDC36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215BFE-7B34-9F31-D39E-CF42A99F8C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Blue Team Village</a:t>
            </a:r>
          </a:p>
        </p:txBody>
      </p:sp>
    </p:spTree>
    <p:extLst>
      <p:ext uri="{BB962C8B-B14F-4D97-AF65-F5344CB8AC3E}">
        <p14:creationId xmlns:p14="http://schemas.microsoft.com/office/powerpoint/2010/main" val="33743769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BCDB9-D782-C3C9-D529-2A3069CA5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D22A84-993D-1E01-2E56-F7F4678F9BD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9CB82D-B736-2BEA-CFDB-5FC2A44C00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A94675-F3B8-AF94-E884-0A096094B3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Blue Team Village</a:t>
            </a:r>
            <a:r>
              <a:rPr lang="en-US" dirty="0">
                <a:hlinkClick r:id="rId2"/>
              </a:rPr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51274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080AA1-00FC-A0F7-7287-2D5A3501F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04B5FE-79D6-4CAB-07E2-FF43C2E05A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C36CB9-C487-23F9-EB32-2E1F312384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F46777B-5DC1-5E0D-DA1F-6F7E7A5194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BC9F72-5536-A079-1D4F-652E478F3ED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8ECB4EB-6641-6FCB-AA2B-BA9289B35C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Blue Team Village</a:t>
            </a:r>
            <a:r>
              <a:rPr lang="en-US" dirty="0">
                <a:hlinkClick r:id="rId2"/>
              </a:rPr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72960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9BB2D8-2497-F2C4-9838-526A41748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03C7BE-1E0B-6797-63E1-A209DF7855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Blue Team Village</a:t>
            </a:r>
            <a:r>
              <a:rPr lang="en-US" dirty="0">
                <a:hlinkClick r:id="rId2"/>
              </a:rPr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6938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326D185-E44D-A32B-2BD2-0FD4D5A078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Blue Team Village</a:t>
            </a:r>
            <a:r>
              <a:rPr lang="en-US" dirty="0">
                <a:hlinkClick r:id="rId2"/>
              </a:rPr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06561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5D44B6-84B3-F887-4D13-6153481A1F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5A701E-0A21-AA66-E8EB-6EDAE2D536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06AAFA-F398-8ECB-98DF-2651B44DBF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14B651-E6C2-9F1A-252B-34B565ED90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Blue Team Village</a:t>
            </a:r>
            <a:r>
              <a:rPr lang="en-US" dirty="0">
                <a:hlinkClick r:id="rId2"/>
              </a:rPr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53037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E94781-403B-10D7-9C10-E447E38C83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3087E8C-DEBC-B851-41BB-82C259C660F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F9AC55-F10E-4A66-D6C2-A9C3844B6E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55C88B-BB83-F415-109C-E2FB3FA5F1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Blue Team Village</a:t>
            </a:r>
            <a:r>
              <a:rPr lang="en-US" dirty="0">
                <a:hlinkClick r:id="rId2"/>
              </a:rPr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11069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hyperlink" Target="http://creativecommons.org/licenses/by-nc-sa/4.0/?ref=chooser-v1" TargetMode="Externa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7CC8D6-F725-D0E3-A273-7383B6BD91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817D3A-3697-D2FF-220C-2AB1509945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5EF23F-7FC5-0840-1551-00E1039BD5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Blue Team Village</a:t>
            </a:r>
            <a:r>
              <a:rPr lang="en-US" dirty="0">
                <a:hlinkClick r:id="rId1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9821793-D552-3ACE-A513-05B04EAABCF7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6111875"/>
            <a:ext cx="7620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35149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accent5"/>
          </a:solidFill>
          <a:latin typeface="Benguiat" panose="020B7200000000000000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accent5"/>
          </a:solidFill>
          <a:latin typeface="Benguiat" panose="020B7200000000000000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Courier New" panose="02070309020205020404" pitchFamily="49" charset="0"/>
        <a:buChar char="o"/>
        <a:defRPr sz="2000" kern="1200">
          <a:solidFill>
            <a:schemeClr val="accent5"/>
          </a:solidFill>
          <a:latin typeface="Benguiat" panose="020B7200000000000000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Ø"/>
        <a:defRPr sz="1800" kern="1200">
          <a:solidFill>
            <a:schemeClr val="accent5"/>
          </a:solidFill>
          <a:latin typeface="Benguiat" panose="020B7200000000000000" pitchFamily="34" charset="0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Courier New" panose="02070309020205020404" pitchFamily="49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7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svg"/><Relationship Id="rId3" Type="http://schemas.openxmlformats.org/officeDocument/2006/relationships/image" Target="../media/image29.svg"/><Relationship Id="rId7" Type="http://schemas.openxmlformats.org/officeDocument/2006/relationships/image" Target="../media/image33.svg"/><Relationship Id="rId12" Type="http://schemas.openxmlformats.org/officeDocument/2006/relationships/image" Target="../media/image38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2.png"/><Relationship Id="rId11" Type="http://schemas.openxmlformats.org/officeDocument/2006/relationships/image" Target="../media/image37.svg"/><Relationship Id="rId5" Type="http://schemas.openxmlformats.org/officeDocument/2006/relationships/image" Target="../media/image31.sv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svg"/></Relationships>
</file>

<file path=ppt/slides/_rels/slide29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3" Type="http://schemas.microsoft.com/office/2007/relationships/hdphoto" Target="../media/hdphoto1.wdp"/><Relationship Id="rId7" Type="http://schemas.microsoft.com/office/2007/relationships/hdphoto" Target="../media/hdphoto5.wdp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Relationship Id="rId6" Type="http://schemas.microsoft.com/office/2007/relationships/hdphoto" Target="../media/hdphoto4.wdp"/><Relationship Id="rId5" Type="http://schemas.microsoft.com/office/2007/relationships/hdphoto" Target="../media/hdphoto3.wdp"/><Relationship Id="rId4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0.sv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5.sv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0.sv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7.sv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1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sv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12" Type="http://schemas.openxmlformats.org/officeDocument/2006/relationships/image" Target="../media/image58.sv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svg"/><Relationship Id="rId11" Type="http://schemas.openxmlformats.org/officeDocument/2006/relationships/image" Target="../media/image57.png"/><Relationship Id="rId5" Type="http://schemas.openxmlformats.org/officeDocument/2006/relationships/image" Target="../media/image51.png"/><Relationship Id="rId10" Type="http://schemas.openxmlformats.org/officeDocument/2006/relationships/image" Target="../media/image56.svg"/><Relationship Id="rId4" Type="http://schemas.openxmlformats.org/officeDocument/2006/relationships/image" Target="../media/image50.svg"/><Relationship Id="rId9" Type="http://schemas.openxmlformats.org/officeDocument/2006/relationships/image" Target="../media/image55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1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jpeg"/><Relationship Id="rId3" Type="http://schemas.openxmlformats.org/officeDocument/2006/relationships/image" Target="../media/image59.png"/><Relationship Id="rId7" Type="http://schemas.openxmlformats.org/officeDocument/2006/relationships/image" Target="../media/image63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2.jpeg"/><Relationship Id="rId5" Type="http://schemas.openxmlformats.org/officeDocument/2006/relationships/image" Target="../media/image61.jpeg"/><Relationship Id="rId4" Type="http://schemas.openxmlformats.org/officeDocument/2006/relationships/image" Target="../media/image60.sv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secure.com/resources/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1.xml"/><Relationship Id="rId6" Type="http://schemas.openxmlformats.org/officeDocument/2006/relationships/hyperlink" Target="https://www.github.com/socfortress/Playbooks" TargetMode="External"/><Relationship Id="rId5" Type="http://schemas.openxmlformats.org/officeDocument/2006/relationships/hyperlink" Target="https://learn.microsoft.com/en-us/security/operations/incident-response-playbooks" TargetMode="External"/><Relationship Id="rId4" Type="http://schemas.openxmlformats.org/officeDocument/2006/relationships/hyperlink" Target="https://www.gitlab.com/syntax-ir/playbooks" TargetMode="Externa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khosting/awesome-cyber-security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training.dfirdiva.com/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lovesec.com/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gi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3.sv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6D66EF1-0C73-49D5-4D47-8E0D258A2ED4}"/>
              </a:ext>
            </a:extLst>
          </p:cNvPr>
          <p:cNvSpPr txBox="1">
            <a:spLocks/>
          </p:cNvSpPr>
          <p:nvPr/>
        </p:nvSpPr>
        <p:spPr>
          <a:xfrm>
            <a:off x="2600325" y="2755900"/>
            <a:ext cx="7138338" cy="19431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>
                <a:solidFill>
                  <a:schemeClr val="accent6"/>
                </a:solidFill>
              </a:rPr>
              <a:t>Incident Response </a:t>
            </a:r>
            <a:r>
              <a:rPr lang="en-US" sz="6600" dirty="0">
                <a:solidFill>
                  <a:schemeClr val="accent6"/>
                </a:solidFill>
              </a:rPr>
              <a:t>101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310574C7-4961-F65E-6396-FAF75B6C7AEC}"/>
              </a:ext>
            </a:extLst>
          </p:cNvPr>
          <p:cNvSpPr txBox="1">
            <a:spLocks/>
          </p:cNvSpPr>
          <p:nvPr/>
        </p:nvSpPr>
        <p:spPr>
          <a:xfrm>
            <a:off x="1865376" y="4927600"/>
            <a:ext cx="8473439" cy="16557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5"/>
                </a:solidFill>
                <a:latin typeface="Benguiat" panose="020B7200000000000000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5"/>
                </a:solidFill>
                <a:latin typeface="Benguiat" panose="020B7200000000000000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2000" kern="1200">
                <a:solidFill>
                  <a:schemeClr val="accent5"/>
                </a:solidFill>
                <a:latin typeface="Benguiat" panose="020B7200000000000000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Ø"/>
              <a:defRPr sz="1800" kern="1200">
                <a:solidFill>
                  <a:schemeClr val="accent5"/>
                </a:solidFill>
                <a:latin typeface="Benguiat" panose="020B7200000000000000" pitchFamily="34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dirty="0">
                <a:solidFill>
                  <a:schemeClr val="accent1"/>
                </a:solidFill>
                <a:latin typeface="+mj-lt"/>
              </a:rPr>
              <a:t>What Happens After the Hack? </a:t>
            </a:r>
            <a:r>
              <a:rPr lang="en-US" sz="1800" dirty="0">
                <a:solidFill>
                  <a:schemeClr val="accent6"/>
                </a:solidFill>
                <a:latin typeface="+mj-lt"/>
              </a:rPr>
              <a:t>Presented by</a:t>
            </a:r>
          </a:p>
          <a:p>
            <a:pPr marL="0" indent="0" algn="ctr">
              <a:buNone/>
            </a:pPr>
            <a:r>
              <a:rPr lang="en-US" sz="1800" dirty="0">
                <a:solidFill>
                  <a:schemeClr val="tx1"/>
                </a:solidFill>
                <a:latin typeface="+mj-lt"/>
              </a:rPr>
              <a:t>Joshua Morgan</a:t>
            </a:r>
          </a:p>
        </p:txBody>
      </p:sp>
    </p:spTree>
    <p:extLst>
      <p:ext uri="{BB962C8B-B14F-4D97-AF65-F5344CB8AC3E}">
        <p14:creationId xmlns:p14="http://schemas.microsoft.com/office/powerpoint/2010/main" val="1691415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en-US" sz="4000" b="0" u="none" strike="noStrike">
                <a:solidFill>
                  <a:schemeClr val="accent6"/>
                </a:solidFill>
                <a:effectLst/>
                <a:uFillTx/>
                <a:latin typeface="Freeway Gothic"/>
              </a:rPr>
              <a:t>Terminology</a:t>
            </a:r>
            <a:endParaRPr lang="en-US" sz="4000" b="0" u="none" strike="noStrik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/>
          </p:nvPr>
        </p:nvSpPr>
        <p:spPr>
          <a:xfrm>
            <a:off x="838080" y="1690560"/>
            <a:ext cx="10515240" cy="49852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rmAutofit fontScale="32500" lnSpcReduction="20000"/>
          </a:bodyPr>
          <a:lstStyle/>
          <a:p>
            <a:pPr defTabSz="914400">
              <a:lnSpc>
                <a:spcPct val="170000"/>
              </a:lnSpc>
              <a:spcBef>
                <a:spcPts val="1001"/>
              </a:spcBef>
              <a:buClr>
                <a:srgbClr val="F8A28B"/>
              </a:buClr>
            </a:pPr>
            <a:r>
              <a:rPr lang="en-US" sz="7200" b="0" u="none" strike="noStrike" dirty="0">
                <a:solidFill>
                  <a:srgbClr val="F8A28B"/>
                </a:solidFill>
                <a:effectLst/>
                <a:uFillTx/>
                <a:latin typeface="Freeway Gothic"/>
              </a:rPr>
              <a:t>Security Incident</a:t>
            </a:r>
          </a:p>
          <a:p>
            <a:pPr defTabSz="914400">
              <a:lnSpc>
                <a:spcPct val="170000"/>
              </a:lnSpc>
              <a:spcBef>
                <a:spcPts val="1001"/>
              </a:spcBef>
              <a:buClr>
                <a:srgbClr val="F8A28B"/>
              </a:buClr>
            </a:pPr>
            <a:r>
              <a:rPr lang="en-US" sz="7200" b="0" u="none" strike="noStrike" dirty="0">
                <a:solidFill>
                  <a:schemeClr val="accent5"/>
                </a:solidFill>
                <a:effectLst/>
                <a:uFillTx/>
                <a:latin typeface="Freeway Gothic"/>
              </a:rPr>
              <a:t>A specific type of event indicating a breach, unauthorized access, or significant security issue. This is something that negatively affects an organization.</a:t>
            </a:r>
          </a:p>
          <a:p>
            <a:pPr marL="857250" indent="-857250" defTabSz="914400">
              <a:lnSpc>
                <a:spcPct val="170000"/>
              </a:lnSpc>
              <a:spcBef>
                <a:spcPts val="1001"/>
              </a:spcBef>
              <a:buClr>
                <a:srgbClr val="F8A28B"/>
              </a:buClr>
              <a:buFont typeface="Courier New" panose="02070309020205020404" pitchFamily="49" charset="0"/>
              <a:buChar char="o"/>
            </a:pPr>
            <a:r>
              <a:rPr lang="en-US" sz="6200" b="0" u="none" strike="noStrike" dirty="0">
                <a:solidFill>
                  <a:schemeClr val="accent5"/>
                </a:solidFill>
                <a:effectLst/>
                <a:uFillTx/>
                <a:latin typeface="Freeway Gothic"/>
              </a:rPr>
              <a:t>Ransomware Outbreak</a:t>
            </a:r>
          </a:p>
          <a:p>
            <a:pPr marL="857250" indent="-857250" defTabSz="914400">
              <a:lnSpc>
                <a:spcPct val="170000"/>
              </a:lnSpc>
              <a:spcBef>
                <a:spcPts val="1001"/>
              </a:spcBef>
              <a:buClr>
                <a:srgbClr val="F8A28B"/>
              </a:buClr>
              <a:buFont typeface="Courier New" panose="02070309020205020404" pitchFamily="49" charset="0"/>
              <a:buChar char="o"/>
            </a:pPr>
            <a:r>
              <a:rPr lang="en-US" sz="6200" b="0" u="none" strike="noStrike" dirty="0">
                <a:solidFill>
                  <a:schemeClr val="accent5"/>
                </a:solidFill>
                <a:effectLst/>
                <a:uFillTx/>
                <a:latin typeface="Freeway Gothic"/>
              </a:rPr>
              <a:t>Corporate Data Leak</a:t>
            </a:r>
          </a:p>
          <a:p>
            <a:pPr marL="857250" indent="-857250" defTabSz="914400">
              <a:lnSpc>
                <a:spcPct val="170000"/>
              </a:lnSpc>
              <a:spcBef>
                <a:spcPts val="1001"/>
              </a:spcBef>
              <a:buClr>
                <a:srgbClr val="F8A28B"/>
              </a:buClr>
              <a:buFont typeface="Courier New" panose="02070309020205020404" pitchFamily="49" charset="0"/>
              <a:buChar char="o"/>
            </a:pPr>
            <a:r>
              <a:rPr lang="en-US" sz="6200" b="0" u="none" strike="noStrike" dirty="0">
                <a:solidFill>
                  <a:schemeClr val="accent5"/>
                </a:solidFill>
                <a:effectLst/>
                <a:uFillTx/>
                <a:latin typeface="Freeway Gothic"/>
              </a:rPr>
              <a:t>Website Takeover</a:t>
            </a:r>
            <a:endParaRPr lang="en-US" sz="6200" b="0" u="none" strike="noStrike" dirty="0">
              <a:solidFill>
                <a:schemeClr val="accent5"/>
              </a:solidFill>
              <a:effectLst/>
              <a:uFillTx/>
              <a:latin typeface="Benguia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en-US" sz="4000" b="0" u="none" strike="noStrike" dirty="0">
                <a:solidFill>
                  <a:schemeClr val="accent6"/>
                </a:solidFill>
                <a:effectLst/>
                <a:uFillTx/>
                <a:latin typeface="Freeway Gothic"/>
              </a:rPr>
              <a:t>Event = Incident?</a:t>
            </a:r>
            <a:endParaRPr lang="en-US" sz="4000" b="0" u="none" strike="noStrike" dirty="0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2" name="PlaceHolder 2">
            <a:extLst>
              <a:ext uri="{FF2B5EF4-FFF2-40B4-BE49-F238E27FC236}">
                <a16:creationId xmlns:a16="http://schemas.microsoft.com/office/drawing/2014/main" id="{A9F37B25-5724-8AF7-4552-D71586AC9725}"/>
              </a:ext>
            </a:extLst>
          </p:cNvPr>
          <p:cNvSpPr txBox="1">
            <a:spLocks/>
          </p:cNvSpPr>
          <p:nvPr/>
        </p:nvSpPr>
        <p:spPr>
          <a:xfrm>
            <a:off x="352800" y="1690200"/>
            <a:ext cx="11000520" cy="4667040"/>
          </a:xfrm>
          <a:prstGeom prst="rect">
            <a:avLst/>
          </a:prstGeom>
          <a:noFill/>
          <a:ln w="0">
            <a:noFill/>
          </a:ln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28600" indent="-228600">
              <a:spcBef>
                <a:spcPts val="1001"/>
              </a:spcBef>
              <a:buClr>
                <a:srgbClr val="686EA0"/>
              </a:buClr>
              <a:buFont typeface="Arial"/>
              <a:buChar char="•"/>
            </a:pPr>
            <a:r>
              <a:rPr lang="en-US" sz="2900" b="1" dirty="0">
                <a:latin typeface="Freeway Gothic"/>
              </a:rPr>
              <a:t>How do we classify something as an incident?</a:t>
            </a:r>
            <a:endParaRPr lang="en-US" sz="2900" dirty="0">
              <a:solidFill>
                <a:schemeClr val="accent5"/>
              </a:solidFill>
              <a:latin typeface="Benguiat"/>
            </a:endParaRPr>
          </a:p>
          <a:p>
            <a:pPr marL="685800" lvl="1" indent="-228600">
              <a:lnSpc>
                <a:spcPct val="90000"/>
              </a:lnSpc>
              <a:spcBef>
                <a:spcPts val="499"/>
              </a:spcBef>
              <a:buClr>
                <a:srgbClr val="DEEBF6"/>
              </a:buClr>
              <a:buFont typeface="Arial"/>
              <a:buChar char="•"/>
            </a:pPr>
            <a:r>
              <a:rPr lang="en-US" sz="2900" kern="0" dirty="0">
                <a:solidFill>
                  <a:schemeClr val="accent5"/>
                </a:solidFill>
                <a:latin typeface="Freeway Gothic"/>
              </a:rPr>
              <a:t>This will depend on your organization’s risk tolerance but also on criteria relevant to the organization.</a:t>
            </a:r>
            <a:endParaRPr lang="en-US" sz="2900" kern="0" dirty="0">
              <a:solidFill>
                <a:schemeClr val="accent5"/>
              </a:solidFill>
              <a:latin typeface="Benguiat"/>
            </a:endParaRPr>
          </a:p>
          <a:p>
            <a:pPr marL="228600" indent="-228600">
              <a:spcBef>
                <a:spcPts val="1001"/>
              </a:spcBef>
              <a:buClr>
                <a:srgbClr val="686EA0"/>
              </a:buClr>
              <a:buFont typeface="Arial"/>
              <a:buChar char="•"/>
            </a:pPr>
            <a:r>
              <a:rPr lang="en-US" sz="2900" b="1" dirty="0">
                <a:latin typeface="Freeway Gothic"/>
              </a:rPr>
              <a:t>Impact</a:t>
            </a:r>
            <a:endParaRPr lang="en-US" sz="2900" dirty="0">
              <a:solidFill>
                <a:schemeClr val="accent5"/>
              </a:solidFill>
              <a:latin typeface="Benguiat"/>
            </a:endParaRPr>
          </a:p>
          <a:p>
            <a:pPr marL="685800" lvl="1" indent="-228600">
              <a:lnSpc>
                <a:spcPct val="90000"/>
              </a:lnSpc>
              <a:spcBef>
                <a:spcPts val="499"/>
              </a:spcBef>
              <a:buClr>
                <a:srgbClr val="DEEBF6"/>
              </a:buClr>
              <a:buFont typeface="Arial"/>
              <a:buChar char="•"/>
            </a:pPr>
            <a:r>
              <a:rPr lang="en-US" sz="2900" kern="0" dirty="0">
                <a:solidFill>
                  <a:schemeClr val="accent5"/>
                </a:solidFill>
                <a:latin typeface="Freeway Gothic"/>
              </a:rPr>
              <a:t>How does the issue affect the organization?</a:t>
            </a:r>
          </a:p>
          <a:p>
            <a:pPr marL="685800" lvl="1" indent="-228600">
              <a:lnSpc>
                <a:spcPct val="90000"/>
              </a:lnSpc>
              <a:spcBef>
                <a:spcPts val="499"/>
              </a:spcBef>
              <a:buClr>
                <a:srgbClr val="DEEBF6"/>
              </a:buClr>
              <a:buFont typeface="Arial"/>
              <a:buChar char="•"/>
            </a:pPr>
            <a:r>
              <a:rPr lang="en-US" sz="2900" kern="0" dirty="0">
                <a:solidFill>
                  <a:schemeClr val="accent5"/>
                </a:solidFill>
                <a:latin typeface="Freeway Gothic"/>
              </a:rPr>
              <a:t>How many users or systems are involved?</a:t>
            </a:r>
          </a:p>
          <a:p>
            <a:pPr marL="685800" lvl="1" indent="-228600">
              <a:lnSpc>
                <a:spcPct val="90000"/>
              </a:lnSpc>
              <a:spcBef>
                <a:spcPts val="499"/>
              </a:spcBef>
              <a:buClr>
                <a:srgbClr val="DEEBF6"/>
              </a:buClr>
              <a:buFont typeface="Arial"/>
              <a:buChar char="•"/>
            </a:pPr>
            <a:r>
              <a:rPr lang="en-US" sz="2900" kern="0" dirty="0">
                <a:solidFill>
                  <a:schemeClr val="accent5"/>
                </a:solidFill>
                <a:latin typeface="Freeway Gothic"/>
              </a:rPr>
              <a:t>What data/information is involved?</a:t>
            </a:r>
          </a:p>
          <a:p>
            <a:pPr marL="228600" indent="-228600">
              <a:spcBef>
                <a:spcPts val="1001"/>
              </a:spcBef>
              <a:buClr>
                <a:srgbClr val="686EA0"/>
              </a:buClr>
              <a:buFont typeface="Arial"/>
              <a:buChar char="•"/>
            </a:pPr>
            <a:r>
              <a:rPr lang="en-US" sz="2900" b="1" dirty="0">
                <a:latin typeface="Freeway Gothic"/>
              </a:rPr>
              <a:t>Urgency</a:t>
            </a:r>
            <a:endParaRPr lang="en-US" sz="2900" dirty="0">
              <a:solidFill>
                <a:schemeClr val="accent5"/>
              </a:solidFill>
              <a:latin typeface="Benguiat"/>
            </a:endParaRPr>
          </a:p>
          <a:p>
            <a:pPr marL="685800" lvl="1" indent="-228600">
              <a:lnSpc>
                <a:spcPct val="90000"/>
              </a:lnSpc>
              <a:spcBef>
                <a:spcPts val="499"/>
              </a:spcBef>
              <a:buClr>
                <a:srgbClr val="DEEBF6"/>
              </a:buClr>
              <a:buFont typeface="Arial"/>
              <a:buChar char="•"/>
            </a:pPr>
            <a:r>
              <a:rPr lang="en-US" sz="2900" kern="0" dirty="0">
                <a:solidFill>
                  <a:schemeClr val="accent5"/>
                </a:solidFill>
                <a:latin typeface="Freeway Gothic"/>
              </a:rPr>
              <a:t>How critical are the users/assets involved?</a:t>
            </a:r>
          </a:p>
          <a:p>
            <a:pPr marL="685800" lvl="1" indent="-228600">
              <a:lnSpc>
                <a:spcPct val="90000"/>
              </a:lnSpc>
              <a:spcBef>
                <a:spcPts val="499"/>
              </a:spcBef>
              <a:buClr>
                <a:srgbClr val="DEEBF6"/>
              </a:buClr>
              <a:buFont typeface="Arial"/>
              <a:buChar char="•"/>
            </a:pPr>
            <a:r>
              <a:rPr lang="en-US" sz="2900" kern="0" dirty="0">
                <a:solidFill>
                  <a:schemeClr val="accent5"/>
                </a:solidFill>
                <a:latin typeface="Freeway Gothic"/>
              </a:rPr>
              <a:t>How does this affect organizational business continuity?</a:t>
            </a:r>
          </a:p>
          <a:p>
            <a:pPr>
              <a:spcBef>
                <a:spcPts val="1001"/>
              </a:spcBef>
            </a:pPr>
            <a:endParaRPr lang="en-US" sz="2800" dirty="0">
              <a:solidFill>
                <a:schemeClr val="accent5"/>
              </a:solidFill>
              <a:latin typeface="Benguia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rm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en-US" sz="4000" b="0" u="none" strike="noStrike">
                <a:solidFill>
                  <a:schemeClr val="accent6"/>
                </a:solidFill>
                <a:effectLst/>
                <a:uFillTx/>
                <a:latin typeface="Freeway Gothic"/>
              </a:rPr>
              <a:t>Why is Incident Response Important?</a:t>
            </a:r>
            <a:endParaRPr lang="en-US" sz="4000" b="0" u="none" strike="noStrik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/>
          </p:nvPr>
        </p:nvSpPr>
        <p:spPr>
          <a:xfrm>
            <a:off x="838080" y="2155320"/>
            <a:ext cx="5181120" cy="43509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indent="0" algn="ctr" defTabSz="91440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2800" b="0" u="none" strike="noStrike" dirty="0">
                <a:solidFill>
                  <a:schemeClr val="accent5"/>
                </a:solidFill>
                <a:effectLst/>
                <a:uFillTx/>
                <a:latin typeface="Freeway Gothic"/>
              </a:rPr>
              <a:t>Incident Response is important for many reasons. </a:t>
            </a:r>
            <a:endParaRPr lang="en-US" sz="2800" b="0" u="none" strike="noStrike" dirty="0">
              <a:solidFill>
                <a:schemeClr val="accent5"/>
              </a:solidFill>
              <a:effectLst/>
              <a:uFillTx/>
              <a:latin typeface="Benguiat"/>
            </a:endParaRPr>
          </a:p>
          <a:p>
            <a:pPr indent="0" algn="ctr" defTabSz="91440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en-US" sz="2800" b="0" u="none" strike="noStrike" dirty="0">
              <a:solidFill>
                <a:schemeClr val="accent5"/>
              </a:solidFill>
              <a:effectLst/>
              <a:uFillTx/>
              <a:latin typeface="Benguiat"/>
            </a:endParaRPr>
          </a:p>
          <a:p>
            <a:pPr indent="0" algn="ctr" defTabSz="91440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2400" b="0" u="none" strike="noStrike" dirty="0">
                <a:solidFill>
                  <a:schemeClr val="accent5"/>
                </a:solidFill>
                <a:effectLst/>
                <a:uFillTx/>
                <a:latin typeface="Freeway Gothic"/>
              </a:rPr>
              <a:t>The main reason is because it helps the organization </a:t>
            </a:r>
            <a:r>
              <a:rPr lang="en-US" sz="2400" b="0" u="none" strike="noStrike" dirty="0">
                <a:solidFill>
                  <a:schemeClr val="accent4"/>
                </a:solidFill>
                <a:effectLst/>
                <a:uFillTx/>
                <a:latin typeface="Freeway Gothic"/>
              </a:rPr>
              <a:t>respond</a:t>
            </a:r>
            <a:r>
              <a:rPr lang="en-US" sz="2400" b="0" u="none" strike="noStrike" dirty="0">
                <a:solidFill>
                  <a:schemeClr val="accent5"/>
                </a:solidFill>
                <a:effectLst/>
                <a:uFillTx/>
                <a:latin typeface="Freeway Gothic"/>
              </a:rPr>
              <a:t> and </a:t>
            </a:r>
            <a:r>
              <a:rPr lang="en-US" sz="2400" b="0" u="none" strike="noStrike" dirty="0">
                <a:solidFill>
                  <a:schemeClr val="accent3"/>
                </a:solidFill>
                <a:effectLst/>
                <a:uFillTx/>
                <a:latin typeface="Freeway Gothic"/>
              </a:rPr>
              <a:t>recover </a:t>
            </a:r>
            <a:r>
              <a:rPr lang="en-US" sz="2400" b="0" u="none" strike="noStrike" dirty="0">
                <a:solidFill>
                  <a:schemeClr val="accent5"/>
                </a:solidFill>
                <a:effectLst/>
                <a:uFillTx/>
                <a:latin typeface="Freeway Gothic"/>
              </a:rPr>
              <a:t>from the effects of an event that compromises the security and integrity of an attack.</a:t>
            </a:r>
            <a:endParaRPr lang="en-US" sz="2400" b="0" u="none" strike="noStrike" dirty="0">
              <a:solidFill>
                <a:schemeClr val="accent5"/>
              </a:solidFill>
              <a:effectLst/>
              <a:uFillTx/>
              <a:latin typeface="Benguiat"/>
            </a:endParaRPr>
          </a:p>
        </p:txBody>
      </p:sp>
      <p:pic>
        <p:nvPicPr>
          <p:cNvPr id="89" name="Graphic 1" descr="Research with solid fill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6587280" y="1825560"/>
            <a:ext cx="4350960" cy="435096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rm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en-US" sz="4000" b="0" u="none" strike="noStrike">
                <a:solidFill>
                  <a:schemeClr val="accent1"/>
                </a:solidFill>
                <a:effectLst/>
                <a:uFillTx/>
                <a:latin typeface="Freeway Gothic"/>
              </a:rPr>
              <a:t>Why is Incident Response Important?</a:t>
            </a:r>
            <a:endParaRPr lang="en-US" sz="4000" b="0" u="none" strike="noStrik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/>
          </p:nvPr>
        </p:nvSpPr>
        <p:spPr>
          <a:xfrm>
            <a:off x="595440" y="1825560"/>
            <a:ext cx="11000520" cy="46670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rmAutofit fontScale="77500" lnSpcReduction="20000"/>
          </a:bodyPr>
          <a:lstStyle/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686EA0"/>
              </a:buClr>
              <a:buFont typeface="Arial"/>
              <a:buChar char="•"/>
            </a:pPr>
            <a:r>
              <a:rPr lang="en-US" sz="2900" b="1" u="none" strike="noStrike" dirty="0">
                <a:solidFill>
                  <a:schemeClr val="accent1"/>
                </a:solidFill>
                <a:effectLst/>
                <a:uFillTx/>
                <a:latin typeface="Freeway Gothic"/>
              </a:rPr>
              <a:t>Need to structure the investigation and associated work</a:t>
            </a:r>
            <a:endParaRPr lang="en-US" sz="2900" b="0" u="none" strike="noStrike" dirty="0">
              <a:solidFill>
                <a:schemeClr val="accent5"/>
              </a:solidFill>
              <a:effectLst/>
              <a:uFillTx/>
              <a:latin typeface="Benguiat"/>
            </a:endParaRPr>
          </a:p>
          <a:p>
            <a:pPr marL="685800" lvl="1" indent="-228600" defTabSz="914400">
              <a:lnSpc>
                <a:spcPct val="90000"/>
              </a:lnSpc>
              <a:spcBef>
                <a:spcPts val="499"/>
              </a:spcBef>
              <a:buClr>
                <a:srgbClr val="DEEBF6"/>
              </a:buClr>
              <a:buFont typeface="Arial"/>
              <a:buChar char="•"/>
            </a:pPr>
            <a:r>
              <a:rPr lang="en-US" sz="2900" b="0" u="none" strike="noStrike" dirty="0">
                <a:solidFill>
                  <a:schemeClr val="accent5"/>
                </a:solidFill>
                <a:effectLst/>
                <a:uFillTx/>
                <a:latin typeface="Freeway Gothic"/>
              </a:rPr>
              <a:t>If you have a standardized process, you can replicate it every time.</a:t>
            </a:r>
            <a:endParaRPr lang="en-US" sz="2900" b="0" u="none" strike="noStrike" dirty="0">
              <a:solidFill>
                <a:schemeClr val="accent5"/>
              </a:solidFill>
              <a:effectLst/>
              <a:uFillTx/>
              <a:latin typeface="Benguiat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686EA0"/>
              </a:buClr>
              <a:buFont typeface="Arial"/>
              <a:buChar char="•"/>
            </a:pPr>
            <a:r>
              <a:rPr lang="en-US" sz="2900" b="1" u="none" strike="noStrike" dirty="0">
                <a:solidFill>
                  <a:schemeClr val="accent1"/>
                </a:solidFill>
                <a:effectLst/>
                <a:uFillTx/>
                <a:latin typeface="Freeway Gothic"/>
              </a:rPr>
              <a:t>Know your role...</a:t>
            </a:r>
            <a:endParaRPr lang="en-US" sz="2900" b="0" u="none" strike="noStrike" dirty="0">
              <a:solidFill>
                <a:schemeClr val="accent5"/>
              </a:solidFill>
              <a:effectLst/>
              <a:uFillTx/>
              <a:latin typeface="Benguiat"/>
            </a:endParaRPr>
          </a:p>
          <a:p>
            <a:pPr marL="685800" lvl="1" indent="-228600" defTabSz="914400">
              <a:lnSpc>
                <a:spcPct val="90000"/>
              </a:lnSpc>
              <a:spcBef>
                <a:spcPts val="499"/>
              </a:spcBef>
              <a:buClr>
                <a:srgbClr val="DEEBF6"/>
              </a:buClr>
              <a:buFont typeface="Arial"/>
              <a:buChar char="•"/>
            </a:pPr>
            <a:r>
              <a:rPr lang="en-US" sz="2900" b="0" u="none" strike="noStrike" dirty="0">
                <a:solidFill>
                  <a:schemeClr val="accent5"/>
                </a:solidFill>
                <a:effectLst/>
                <a:uFillTx/>
                <a:latin typeface="Freeway Gothic"/>
              </a:rPr>
              <a:t>By implementing Incident Response, each team member knows their role and what to do when called upon.</a:t>
            </a:r>
            <a:endParaRPr lang="en-US" sz="2900" b="0" u="none" strike="noStrike" dirty="0">
              <a:solidFill>
                <a:schemeClr val="accent5"/>
              </a:solidFill>
              <a:effectLst/>
              <a:uFillTx/>
              <a:latin typeface="Benguiat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686EA0"/>
              </a:buClr>
              <a:buFont typeface="Arial"/>
              <a:buChar char="•"/>
            </a:pPr>
            <a:r>
              <a:rPr lang="en-US" sz="2900" b="1" u="none" strike="noStrike" dirty="0">
                <a:solidFill>
                  <a:schemeClr val="accent1"/>
                </a:solidFill>
                <a:effectLst/>
                <a:uFillTx/>
                <a:latin typeface="Freeway Gothic"/>
              </a:rPr>
              <a:t>...and tell the story</a:t>
            </a:r>
            <a:endParaRPr lang="en-US" sz="2900" b="0" u="none" strike="noStrike" dirty="0">
              <a:solidFill>
                <a:schemeClr val="accent5"/>
              </a:solidFill>
              <a:effectLst/>
              <a:uFillTx/>
              <a:latin typeface="Benguiat"/>
            </a:endParaRPr>
          </a:p>
          <a:p>
            <a:pPr marL="685800" lvl="1" indent="-228600" defTabSz="914400">
              <a:lnSpc>
                <a:spcPct val="90000"/>
              </a:lnSpc>
              <a:spcBef>
                <a:spcPts val="499"/>
              </a:spcBef>
              <a:buClr>
                <a:srgbClr val="DEEBF6"/>
              </a:buClr>
              <a:buFont typeface="Arial"/>
              <a:buChar char="•"/>
            </a:pPr>
            <a:r>
              <a:rPr lang="en-US" sz="2900" b="0" u="none" strike="noStrike" dirty="0">
                <a:solidFill>
                  <a:schemeClr val="accent5"/>
                </a:solidFill>
                <a:effectLst/>
                <a:uFillTx/>
                <a:latin typeface="Freeway Gothic"/>
              </a:rPr>
              <a:t>Once we run through an IR engagement, we should be able to paint the picture of what happened in the incident.</a:t>
            </a:r>
            <a:endParaRPr lang="en-US" sz="2900" b="0" u="none" strike="noStrike" dirty="0">
              <a:solidFill>
                <a:schemeClr val="accent5"/>
              </a:solidFill>
              <a:effectLst/>
              <a:uFillTx/>
              <a:latin typeface="Benguiat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686EA0"/>
              </a:buClr>
              <a:buFont typeface="Arial"/>
              <a:buChar char="•"/>
            </a:pPr>
            <a:r>
              <a:rPr lang="en-US" sz="2900" b="1" u="none" strike="noStrike" dirty="0">
                <a:solidFill>
                  <a:schemeClr val="accent1"/>
                </a:solidFill>
                <a:effectLst/>
                <a:uFillTx/>
                <a:latin typeface="Freeway Gothic"/>
              </a:rPr>
              <a:t>It strengthens defenses...eventually</a:t>
            </a:r>
            <a:endParaRPr lang="en-US" sz="2900" b="0" u="none" strike="noStrike" dirty="0">
              <a:solidFill>
                <a:schemeClr val="accent5"/>
              </a:solidFill>
              <a:effectLst/>
              <a:uFillTx/>
              <a:latin typeface="Benguiat"/>
            </a:endParaRPr>
          </a:p>
          <a:p>
            <a:pPr marL="685800" lvl="1" indent="-228600" defTabSz="914400">
              <a:lnSpc>
                <a:spcPct val="90000"/>
              </a:lnSpc>
              <a:spcBef>
                <a:spcPts val="499"/>
              </a:spcBef>
              <a:buClr>
                <a:srgbClr val="DEEBF6"/>
              </a:buClr>
              <a:buFont typeface="Arial"/>
              <a:buChar char="•"/>
            </a:pPr>
            <a:r>
              <a:rPr lang="en-US" sz="2900" b="0" u="none" strike="noStrike" dirty="0">
                <a:solidFill>
                  <a:schemeClr val="accent5"/>
                </a:solidFill>
                <a:effectLst/>
                <a:uFillTx/>
                <a:latin typeface="Freeway Gothic"/>
              </a:rPr>
              <a:t>After the incident, the team and organization can highlight important lessons learned and implement defensive improvements.</a:t>
            </a:r>
            <a:endParaRPr lang="en-US" sz="2900" b="0" u="none" strike="noStrike" dirty="0">
              <a:solidFill>
                <a:schemeClr val="accent5"/>
              </a:solidFill>
              <a:effectLst/>
              <a:uFillTx/>
              <a:latin typeface="Benguiat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</a:pPr>
            <a:endParaRPr lang="en-US" sz="2800" b="0" u="none" strike="noStrike" dirty="0">
              <a:solidFill>
                <a:schemeClr val="accent5"/>
              </a:solidFill>
              <a:effectLst/>
              <a:uFillTx/>
              <a:latin typeface="Benguia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967320" y="783720"/>
            <a:ext cx="7922160" cy="3702936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rm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en-US" sz="6700" b="0" u="none" strike="noStrike" dirty="0">
                <a:solidFill>
                  <a:schemeClr val="accent1"/>
                </a:solidFill>
                <a:effectLst/>
                <a:uFillTx/>
                <a:latin typeface="Freeway Gothic"/>
              </a:rPr>
              <a:t>Incident Response: </a:t>
            </a:r>
            <a:br>
              <a:rPr lang="en-US" sz="6700" b="0" u="none" strike="noStrike" dirty="0">
                <a:solidFill>
                  <a:schemeClr val="accent1"/>
                </a:solidFill>
                <a:effectLst/>
                <a:uFillTx/>
                <a:latin typeface="Freeway Gothic"/>
              </a:rPr>
            </a:br>
            <a:endParaRPr lang="en-US" sz="6700" b="0" u="none" strike="noStrike" dirty="0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2" name="PlaceHolder 1">
            <a:extLst>
              <a:ext uri="{FF2B5EF4-FFF2-40B4-BE49-F238E27FC236}">
                <a16:creationId xmlns:a16="http://schemas.microsoft.com/office/drawing/2014/main" id="{8806C1FF-6292-0C48-0E7F-16330F6E1206}"/>
              </a:ext>
            </a:extLst>
          </p:cNvPr>
          <p:cNvSpPr txBox="1">
            <a:spLocks/>
          </p:cNvSpPr>
          <p:nvPr/>
        </p:nvSpPr>
        <p:spPr>
          <a:xfrm>
            <a:off x="967320" y="2596896"/>
            <a:ext cx="8566824" cy="3108960"/>
          </a:xfrm>
          <a:prstGeom prst="rect">
            <a:avLst/>
          </a:prstGeom>
          <a:noFill/>
          <a:ln w="0">
            <a:noFill/>
          </a:ln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br>
              <a:rPr lang="en-US" sz="6700" dirty="0">
                <a:latin typeface="Freeway Gothic"/>
              </a:rPr>
            </a:br>
            <a:r>
              <a:rPr lang="en-US" sz="6700" dirty="0">
                <a:solidFill>
                  <a:schemeClr val="accent6"/>
                </a:solidFill>
                <a:latin typeface="Freeway Gothic"/>
              </a:rPr>
              <a:t>Who</a:t>
            </a:r>
            <a:r>
              <a:rPr lang="en-US" sz="6700" dirty="0">
                <a:latin typeface="Freeway Gothic"/>
              </a:rPr>
              <a:t> you </a:t>
            </a:r>
            <a:br>
              <a:rPr lang="en-US" sz="6700" dirty="0"/>
            </a:br>
            <a:r>
              <a:rPr lang="en-US" sz="6700" dirty="0" err="1">
                <a:solidFill>
                  <a:srgbClr val="FFFFFF"/>
                </a:solidFill>
                <a:latin typeface="Freeway Gothic"/>
              </a:rPr>
              <a:t>gonna</a:t>
            </a:r>
            <a:r>
              <a:rPr lang="en-US" sz="6700" dirty="0">
                <a:solidFill>
                  <a:schemeClr val="lt1"/>
                </a:solidFill>
                <a:latin typeface="Freeway Gothic"/>
              </a:rPr>
              <a:t> </a:t>
            </a:r>
            <a:r>
              <a:rPr lang="en-US" sz="6700" dirty="0">
                <a:solidFill>
                  <a:schemeClr val="accent4"/>
                </a:solidFill>
                <a:latin typeface="Freeway Gothic"/>
              </a:rPr>
              <a:t>call?</a:t>
            </a:r>
            <a:br>
              <a:rPr lang="en-US" sz="6000" dirty="0"/>
            </a:br>
            <a:endParaRPr lang="en-US" sz="6700" dirty="0">
              <a:solidFill>
                <a:schemeClr val="lt1"/>
              </a:solidFill>
              <a:latin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27B4D45-3789-6994-425A-6021DDA98D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2612" y="1289050"/>
            <a:ext cx="4978400" cy="4279900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" grpId="0"/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rm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en-US" sz="4000" b="0" u="none" strike="noStrike" dirty="0">
                <a:solidFill>
                  <a:schemeClr val="accent6"/>
                </a:solidFill>
                <a:effectLst/>
                <a:uFillTx/>
                <a:latin typeface="Freeway Gothic"/>
              </a:rPr>
              <a:t>Who </a:t>
            </a:r>
            <a:r>
              <a:rPr lang="en-US" dirty="0">
                <a:solidFill>
                  <a:schemeClr val="accent6"/>
                </a:solidFill>
                <a:latin typeface="Freeway Gothic"/>
              </a:rPr>
              <a:t>is</a:t>
            </a:r>
            <a:r>
              <a:rPr lang="en-US" sz="4000" b="0" u="none" strike="noStrike" dirty="0">
                <a:solidFill>
                  <a:schemeClr val="accent6"/>
                </a:solidFill>
                <a:effectLst/>
                <a:uFillTx/>
                <a:latin typeface="Freeway Gothic"/>
              </a:rPr>
              <a:t> on the </a:t>
            </a:r>
            <a:br>
              <a:rPr lang="en-US" sz="4000" b="0" u="none" strike="noStrike" dirty="0">
                <a:solidFill>
                  <a:schemeClr val="accent6"/>
                </a:solidFill>
                <a:effectLst/>
                <a:uFillTx/>
                <a:latin typeface="Freeway Gothic"/>
              </a:rPr>
            </a:br>
            <a:r>
              <a:rPr lang="en-US" sz="4000" b="0" u="none" strike="noStrike" dirty="0">
                <a:solidFill>
                  <a:schemeClr val="accent6"/>
                </a:solidFill>
                <a:effectLst/>
                <a:uFillTx/>
                <a:latin typeface="Freeway Gothic"/>
              </a:rPr>
              <a:t>Incident Response Team?</a:t>
            </a:r>
            <a:endParaRPr lang="en-US" sz="4000" b="0" u="none" strike="noStrike" dirty="0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pic>
        <p:nvPicPr>
          <p:cNvPr id="94" name="Graphic 4" descr="Group of men with solid fill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1253160" y="1825560"/>
            <a:ext cx="4350960" cy="43509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95" name="PlaceHolder 2"/>
          <p:cNvSpPr>
            <a:spLocks noGrp="1"/>
          </p:cNvSpPr>
          <p:nvPr>
            <p:ph/>
          </p:nvPr>
        </p:nvSpPr>
        <p:spPr>
          <a:xfrm>
            <a:off x="6172200" y="1825560"/>
            <a:ext cx="5181120" cy="43509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rmAutofit fontScale="92500"/>
          </a:bodyPr>
          <a:lstStyle/>
          <a:p>
            <a:pPr indent="0" algn="ctr" defTabSz="91440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2800" b="0" u="none" strike="noStrike" dirty="0">
                <a:solidFill>
                  <a:schemeClr val="accent5"/>
                </a:solidFill>
                <a:effectLst/>
                <a:uFillTx/>
                <a:latin typeface="Freeway Gothic"/>
              </a:rPr>
              <a:t>The makeup of the </a:t>
            </a:r>
            <a:r>
              <a:rPr lang="en-US" sz="2800" b="0" u="none" strike="noStrike" dirty="0">
                <a:solidFill>
                  <a:schemeClr val="accent4"/>
                </a:solidFill>
                <a:effectLst/>
                <a:uFillTx/>
                <a:latin typeface="Freeway Gothic"/>
              </a:rPr>
              <a:t>Incident Response Team </a:t>
            </a:r>
            <a:r>
              <a:rPr lang="en-US" sz="2800" b="0" u="none" strike="noStrike" dirty="0">
                <a:solidFill>
                  <a:schemeClr val="accent5"/>
                </a:solidFill>
                <a:effectLst/>
                <a:uFillTx/>
                <a:latin typeface="Freeway Gothic"/>
              </a:rPr>
              <a:t>depends on the makeup of the organization.</a:t>
            </a:r>
            <a:endParaRPr lang="en-US" sz="2800" b="0" u="none" strike="noStrike" dirty="0">
              <a:solidFill>
                <a:schemeClr val="accent5"/>
              </a:solidFill>
              <a:effectLst/>
              <a:uFillTx/>
              <a:latin typeface="Benguiat"/>
            </a:endParaRPr>
          </a:p>
          <a:p>
            <a:pPr indent="0" algn="ctr" defTabSz="91440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2800" b="0" u="none" strike="noStrike" dirty="0">
                <a:solidFill>
                  <a:schemeClr val="accent5"/>
                </a:solidFill>
                <a:effectLst/>
                <a:uFillTx/>
                <a:latin typeface="Freeway Gothic"/>
              </a:rPr>
              <a:t>Most organizations often have </a:t>
            </a:r>
            <a:r>
              <a:rPr lang="en-US" sz="2800" b="0" u="none" strike="noStrike" dirty="0">
                <a:solidFill>
                  <a:srgbClr val="FF0000"/>
                </a:solidFill>
                <a:effectLst/>
                <a:uFillTx/>
                <a:latin typeface="Freeway Gothic"/>
              </a:rPr>
              <a:t>no dedicated Incident Response Team</a:t>
            </a:r>
            <a:r>
              <a:rPr lang="en-US" sz="2800" b="0" u="none" strike="noStrike" dirty="0">
                <a:solidFill>
                  <a:schemeClr val="accent5"/>
                </a:solidFill>
                <a:effectLst/>
                <a:uFillTx/>
                <a:latin typeface="Freeway Gothic"/>
              </a:rPr>
              <a:t>, but instead this team is made up of roles that fill in where is appropriate.</a:t>
            </a:r>
            <a:endParaRPr lang="en-US" sz="2800" b="0" u="none" strike="noStrike" dirty="0">
              <a:solidFill>
                <a:schemeClr val="accent5"/>
              </a:solidFill>
              <a:effectLst/>
              <a:uFillTx/>
              <a:latin typeface="Benguia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rm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en-US" sz="4000" b="0" u="none" strike="noStrike">
                <a:solidFill>
                  <a:schemeClr val="accent1"/>
                </a:solidFill>
                <a:effectLst/>
                <a:uFillTx/>
                <a:latin typeface="Freeway Gothic"/>
              </a:rPr>
              <a:t>IR Roles</a:t>
            </a:r>
            <a:endParaRPr lang="en-US" sz="4000" b="0" u="none" strike="noStrik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/>
          </p:nvPr>
        </p:nvSpPr>
        <p:spPr>
          <a:xfrm>
            <a:off x="595440" y="1825560"/>
            <a:ext cx="11000520" cy="46670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rmAutofit fontScale="62500" lnSpcReduction="20000"/>
          </a:bodyPr>
          <a:lstStyle/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686EA0"/>
              </a:buClr>
              <a:buFont typeface="Arial"/>
              <a:buChar char="•"/>
            </a:pPr>
            <a:r>
              <a:rPr lang="en-US" sz="2900" b="1" u="none" strike="noStrike" dirty="0">
                <a:solidFill>
                  <a:schemeClr val="accent1"/>
                </a:solidFill>
                <a:effectLst/>
                <a:uFillTx/>
                <a:latin typeface="Freeway Gothic"/>
              </a:rPr>
              <a:t>Incident Commander/Incident Response Lead</a:t>
            </a:r>
            <a:endParaRPr lang="en-US" sz="2900" b="0" u="none" strike="noStrike" dirty="0">
              <a:solidFill>
                <a:schemeClr val="accent5"/>
              </a:solidFill>
              <a:effectLst/>
              <a:uFillTx/>
              <a:latin typeface="Benguiat"/>
            </a:endParaRPr>
          </a:p>
          <a:p>
            <a:pPr marL="685800" lvl="1" indent="-228600" defTabSz="914400">
              <a:lnSpc>
                <a:spcPct val="90000"/>
              </a:lnSpc>
              <a:spcBef>
                <a:spcPts val="499"/>
              </a:spcBef>
              <a:buClr>
                <a:srgbClr val="DEEBF6"/>
              </a:buClr>
              <a:buFont typeface="Arial"/>
              <a:buChar char="•"/>
            </a:pPr>
            <a:r>
              <a:rPr lang="en-US" sz="2900" b="0" u="none" strike="noStrike" dirty="0">
                <a:solidFill>
                  <a:schemeClr val="accent5"/>
                </a:solidFill>
                <a:effectLst/>
                <a:uFillTx/>
                <a:latin typeface="Freeway Gothic"/>
              </a:rPr>
              <a:t>Security Operations Center (SOC) Manager/Leader</a:t>
            </a:r>
            <a:endParaRPr lang="en-US" sz="2900" b="0" u="none" strike="noStrike" dirty="0">
              <a:solidFill>
                <a:schemeClr val="accent5"/>
              </a:solidFill>
              <a:effectLst/>
              <a:uFillTx/>
              <a:latin typeface="Benguiat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686EA0"/>
              </a:buClr>
              <a:buFont typeface="Arial"/>
              <a:buChar char="•"/>
            </a:pPr>
            <a:r>
              <a:rPr lang="en-US" sz="2900" b="1" u="none" strike="noStrike" dirty="0">
                <a:solidFill>
                  <a:schemeClr val="accent1"/>
                </a:solidFill>
                <a:effectLst/>
                <a:uFillTx/>
                <a:latin typeface="Freeway Gothic"/>
              </a:rPr>
              <a:t>Incident Analysts</a:t>
            </a:r>
            <a:endParaRPr lang="en-US" sz="2900" b="0" u="none" strike="noStrike" dirty="0">
              <a:solidFill>
                <a:schemeClr val="accent5"/>
              </a:solidFill>
              <a:effectLst/>
              <a:uFillTx/>
              <a:latin typeface="Benguiat"/>
            </a:endParaRPr>
          </a:p>
          <a:p>
            <a:pPr marL="685800" lvl="1" indent="-228600" defTabSz="914400">
              <a:lnSpc>
                <a:spcPct val="90000"/>
              </a:lnSpc>
              <a:spcBef>
                <a:spcPts val="499"/>
              </a:spcBef>
              <a:buClr>
                <a:srgbClr val="DEEBF6"/>
              </a:buClr>
              <a:buFont typeface="Arial"/>
              <a:buChar char="•"/>
            </a:pPr>
            <a:r>
              <a:rPr lang="en-US" sz="2900" b="0" u="none" strike="noStrike" dirty="0">
                <a:solidFill>
                  <a:schemeClr val="accent5"/>
                </a:solidFill>
                <a:effectLst/>
                <a:uFillTx/>
                <a:latin typeface="Freeway Gothic"/>
              </a:rPr>
              <a:t>SOC Analysts</a:t>
            </a:r>
            <a:endParaRPr lang="en-US" sz="2900" b="0" u="none" strike="noStrike" dirty="0">
              <a:solidFill>
                <a:schemeClr val="accent5"/>
              </a:solidFill>
              <a:effectLst/>
              <a:uFillTx/>
              <a:latin typeface="Benguiat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686EA0"/>
              </a:buClr>
              <a:buFont typeface="Arial"/>
              <a:buChar char="•"/>
            </a:pPr>
            <a:r>
              <a:rPr lang="en-US" sz="2900" b="1" u="none" strike="noStrike" dirty="0">
                <a:solidFill>
                  <a:schemeClr val="accent1"/>
                </a:solidFill>
                <a:effectLst/>
                <a:uFillTx/>
                <a:latin typeface="Freeway Gothic"/>
              </a:rPr>
              <a:t>Legal/Compliance</a:t>
            </a:r>
            <a:endParaRPr lang="en-US" sz="2900" b="0" u="none" strike="noStrike" dirty="0">
              <a:solidFill>
                <a:schemeClr val="accent5"/>
              </a:solidFill>
              <a:effectLst/>
              <a:uFillTx/>
              <a:latin typeface="Benguiat"/>
            </a:endParaRPr>
          </a:p>
          <a:p>
            <a:pPr marL="685800" lvl="1" indent="-228600" defTabSz="914400">
              <a:lnSpc>
                <a:spcPct val="90000"/>
              </a:lnSpc>
              <a:spcBef>
                <a:spcPts val="1134"/>
              </a:spcBef>
              <a:buClr>
                <a:srgbClr val="DEEBF6"/>
              </a:buClr>
              <a:buFont typeface="Arial"/>
              <a:buChar char="•"/>
            </a:pPr>
            <a:r>
              <a:rPr lang="en-US" sz="2900" b="0" u="none" strike="noStrike" dirty="0">
                <a:solidFill>
                  <a:schemeClr val="accent5"/>
                </a:solidFill>
                <a:effectLst/>
                <a:uFillTx/>
                <a:latin typeface="Freeway Gothic"/>
              </a:rPr>
              <a:t>Governance Team</a:t>
            </a:r>
            <a:endParaRPr lang="en-US" sz="2900" b="0" u="none" strike="noStrike" dirty="0">
              <a:solidFill>
                <a:schemeClr val="accent5"/>
              </a:solidFill>
              <a:effectLst/>
              <a:uFillTx/>
              <a:latin typeface="Benguiat"/>
            </a:endParaRPr>
          </a:p>
          <a:p>
            <a:pPr marL="685800" lvl="1" indent="-228600" defTabSz="914400">
              <a:lnSpc>
                <a:spcPct val="90000"/>
              </a:lnSpc>
              <a:spcBef>
                <a:spcPts val="1134"/>
              </a:spcBef>
              <a:buClr>
                <a:srgbClr val="DEEBF6"/>
              </a:buClr>
              <a:buFont typeface="Arial"/>
              <a:buChar char="•"/>
            </a:pPr>
            <a:r>
              <a:rPr lang="en-US" sz="2900" b="0" u="none" strike="noStrike" dirty="0">
                <a:solidFill>
                  <a:schemeClr val="accent5"/>
                </a:solidFill>
                <a:effectLst/>
                <a:uFillTx/>
                <a:latin typeface="Freeway Gothic"/>
              </a:rPr>
              <a:t>Legal Team Members</a:t>
            </a:r>
            <a:endParaRPr lang="en-US" sz="2900" b="0" u="none" strike="noStrike" dirty="0">
              <a:solidFill>
                <a:schemeClr val="accent5"/>
              </a:solidFill>
              <a:effectLst/>
              <a:uFillTx/>
              <a:latin typeface="Benguiat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686EA0"/>
              </a:buClr>
              <a:buFont typeface="Arial"/>
              <a:buChar char="•"/>
            </a:pPr>
            <a:r>
              <a:rPr lang="en-US" sz="2900" b="1" u="none" strike="noStrike" dirty="0">
                <a:solidFill>
                  <a:schemeClr val="accent1"/>
                </a:solidFill>
                <a:effectLst/>
                <a:uFillTx/>
                <a:latin typeface="Freeway Gothic"/>
              </a:rPr>
              <a:t>Executive Management</a:t>
            </a:r>
            <a:endParaRPr lang="en-US" sz="2900" b="0" u="none" strike="noStrike" dirty="0">
              <a:solidFill>
                <a:schemeClr val="accent5"/>
              </a:solidFill>
              <a:effectLst/>
              <a:uFillTx/>
              <a:latin typeface="Benguiat"/>
            </a:endParaRPr>
          </a:p>
          <a:p>
            <a:pPr marL="685800" lvl="1" indent="-228600" defTabSz="914400">
              <a:lnSpc>
                <a:spcPct val="90000"/>
              </a:lnSpc>
              <a:spcBef>
                <a:spcPts val="1134"/>
              </a:spcBef>
              <a:buClr>
                <a:srgbClr val="DEEBF6"/>
              </a:buClr>
              <a:buFont typeface="Arial"/>
              <a:buChar char="•"/>
            </a:pPr>
            <a:r>
              <a:rPr lang="en-US" sz="2900" b="0" u="none" strike="noStrike" dirty="0">
                <a:solidFill>
                  <a:schemeClr val="accent5"/>
                </a:solidFill>
                <a:effectLst/>
                <a:uFillTx/>
                <a:latin typeface="Freeway Gothic"/>
              </a:rPr>
              <a:t>CIO</a:t>
            </a:r>
            <a:endParaRPr lang="en-US" sz="2900" b="0" u="none" strike="noStrike" dirty="0">
              <a:solidFill>
                <a:schemeClr val="accent5"/>
              </a:solidFill>
              <a:effectLst/>
              <a:uFillTx/>
              <a:latin typeface="Benguiat"/>
            </a:endParaRPr>
          </a:p>
          <a:p>
            <a:pPr marL="685800" lvl="1" indent="-228600" defTabSz="914400">
              <a:lnSpc>
                <a:spcPct val="90000"/>
              </a:lnSpc>
              <a:spcBef>
                <a:spcPts val="1134"/>
              </a:spcBef>
              <a:buClr>
                <a:srgbClr val="DEEBF6"/>
              </a:buClr>
              <a:buFont typeface="Arial"/>
              <a:buChar char="•"/>
            </a:pPr>
            <a:r>
              <a:rPr lang="en-US" sz="2900" b="0" u="none" strike="noStrike" dirty="0">
                <a:solidFill>
                  <a:schemeClr val="accent5"/>
                </a:solidFill>
                <a:effectLst/>
                <a:uFillTx/>
                <a:latin typeface="Freeway Gothic"/>
              </a:rPr>
              <a:t>CISO</a:t>
            </a:r>
            <a:endParaRPr lang="en-US" sz="2900" b="0" u="none" strike="noStrike" dirty="0">
              <a:solidFill>
                <a:schemeClr val="accent5"/>
              </a:solidFill>
              <a:effectLst/>
              <a:uFillTx/>
              <a:latin typeface="Benguiat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686EA0"/>
              </a:buClr>
              <a:buFont typeface="Arial"/>
              <a:buChar char="•"/>
            </a:pPr>
            <a:r>
              <a:rPr lang="en-US" sz="2900" b="1" u="none" strike="noStrike" dirty="0">
                <a:solidFill>
                  <a:schemeClr val="accent1"/>
                </a:solidFill>
                <a:effectLst/>
                <a:uFillTx/>
                <a:latin typeface="Freeway Gothic"/>
              </a:rPr>
              <a:t>External Third-Party IR Support Augmentation</a:t>
            </a:r>
            <a:endParaRPr lang="en-US" sz="2900" b="0" u="none" strike="noStrike" dirty="0">
              <a:solidFill>
                <a:schemeClr val="accent5"/>
              </a:solidFill>
              <a:effectLst/>
              <a:uFillTx/>
              <a:latin typeface="Benguiat"/>
            </a:endParaRPr>
          </a:p>
          <a:p>
            <a:pPr marL="685800" lvl="1" indent="-228600" defTabSz="914400">
              <a:lnSpc>
                <a:spcPct val="90000"/>
              </a:lnSpc>
              <a:spcBef>
                <a:spcPts val="499"/>
              </a:spcBef>
              <a:buClr>
                <a:srgbClr val="DEEBF6"/>
              </a:buClr>
              <a:buFont typeface="Arial"/>
              <a:buChar char="•"/>
            </a:pPr>
            <a:r>
              <a:rPr lang="en-US" sz="2900" b="0" u="none" strike="noStrike" dirty="0">
                <a:solidFill>
                  <a:schemeClr val="accent5"/>
                </a:solidFill>
                <a:effectLst/>
                <a:uFillTx/>
                <a:latin typeface="Freeway Gothic"/>
              </a:rPr>
              <a:t>Contracted/Support on Retainer</a:t>
            </a:r>
            <a:endParaRPr lang="en-US" sz="2900" b="0" u="none" strike="noStrike" dirty="0">
              <a:solidFill>
                <a:schemeClr val="accent5"/>
              </a:solidFill>
              <a:effectLst/>
              <a:uFillTx/>
              <a:latin typeface="Benguiat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417"/>
              </a:spcBef>
              <a:buClr>
                <a:srgbClr val="686EA0"/>
              </a:buClr>
              <a:buFont typeface="Arial"/>
              <a:buChar char="•"/>
            </a:pPr>
            <a:r>
              <a:rPr lang="en-US" sz="2900" b="1" u="none" strike="noStrike" dirty="0">
                <a:solidFill>
                  <a:schemeClr val="accent1"/>
                </a:solidFill>
                <a:effectLst/>
                <a:uFillTx/>
                <a:latin typeface="Freeway Gothic"/>
              </a:rPr>
              <a:t>Communications Team</a:t>
            </a:r>
            <a:endParaRPr lang="en-US" sz="2900" b="0" u="none" strike="noStrike" dirty="0">
              <a:solidFill>
                <a:schemeClr val="accent5"/>
              </a:solidFill>
              <a:effectLst/>
              <a:uFillTx/>
              <a:latin typeface="Benguiat"/>
            </a:endParaRPr>
          </a:p>
          <a:p>
            <a:pPr marL="685800" lvl="1" indent="-228600" defTabSz="914400">
              <a:lnSpc>
                <a:spcPct val="90000"/>
              </a:lnSpc>
              <a:spcBef>
                <a:spcPts val="499"/>
              </a:spcBef>
              <a:buClr>
                <a:srgbClr val="DEEBF6"/>
              </a:buClr>
              <a:buFont typeface="Arial"/>
              <a:buChar char="•"/>
            </a:pPr>
            <a:r>
              <a:rPr lang="en-US" sz="2900" b="0" u="none" strike="noStrike" dirty="0">
                <a:solidFill>
                  <a:schemeClr val="accent5"/>
                </a:solidFill>
                <a:effectLst/>
                <a:uFillTx/>
                <a:latin typeface="Freeway Gothic"/>
              </a:rPr>
              <a:t>Public Relations</a:t>
            </a:r>
            <a:endParaRPr lang="en-US" sz="2900" b="0" u="none" strike="noStrike" dirty="0">
              <a:solidFill>
                <a:schemeClr val="accent5"/>
              </a:solidFill>
              <a:effectLst/>
              <a:uFillTx/>
              <a:latin typeface="Benguiat"/>
            </a:endParaRPr>
          </a:p>
          <a:p>
            <a:pPr marL="685800" lvl="1" indent="-228600" defTabSz="914400">
              <a:lnSpc>
                <a:spcPct val="90000"/>
              </a:lnSpc>
              <a:spcBef>
                <a:spcPts val="499"/>
              </a:spcBef>
              <a:buClr>
                <a:srgbClr val="DEEBF6"/>
              </a:buClr>
              <a:buFont typeface="Arial"/>
              <a:buChar char="•"/>
            </a:pPr>
            <a:r>
              <a:rPr lang="en-US" sz="2900" b="0" u="none" strike="noStrike" dirty="0">
                <a:solidFill>
                  <a:schemeClr val="accent5"/>
                </a:solidFill>
                <a:effectLst/>
                <a:uFillTx/>
                <a:latin typeface="Freeway Gothic"/>
              </a:rPr>
              <a:t>Marketing</a:t>
            </a:r>
            <a:endParaRPr lang="en-US" sz="2900" b="0" u="none" strike="noStrike" dirty="0">
              <a:solidFill>
                <a:schemeClr val="accent5"/>
              </a:solidFill>
              <a:effectLst/>
              <a:uFillTx/>
              <a:latin typeface="Benguiat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</a:pPr>
            <a:endParaRPr lang="en-US" sz="2800" b="0" u="none" strike="noStrike" dirty="0">
              <a:solidFill>
                <a:schemeClr val="accent5"/>
              </a:solidFill>
              <a:effectLst/>
              <a:uFillTx/>
              <a:latin typeface="Benguiat"/>
            </a:endParaRPr>
          </a:p>
        </p:txBody>
      </p:sp>
      <p:pic>
        <p:nvPicPr>
          <p:cNvPr id="98" name="Graphic 2" descr="Group of men with solid fill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7603056" y="2048256"/>
            <a:ext cx="3992904" cy="3992904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rm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en-US" sz="4000" b="0" u="none" strike="noStrike">
                <a:solidFill>
                  <a:schemeClr val="accent6"/>
                </a:solidFill>
                <a:effectLst/>
                <a:uFillTx/>
                <a:latin typeface="Freeway Gothic"/>
              </a:rPr>
              <a:t>How do we Activate the IR Team?</a:t>
            </a:r>
            <a:endParaRPr lang="en-US" sz="4000" b="0" u="none" strike="noStrik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/>
          </p:nvPr>
        </p:nvSpPr>
        <p:spPr>
          <a:xfrm>
            <a:off x="5757120" y="1747924"/>
            <a:ext cx="5181120" cy="43509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indent="0" algn="ctr" defTabSz="91440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2800" b="0" u="none" strike="noStrike" dirty="0">
                <a:solidFill>
                  <a:schemeClr val="accent5"/>
                </a:solidFill>
                <a:effectLst/>
                <a:uFillTx/>
                <a:latin typeface="Freeway Gothic"/>
              </a:rPr>
              <a:t>The Incident Response Team (IRT) is activated based on specific, official criteria that is previously determined by an organization.</a:t>
            </a:r>
            <a:endParaRPr lang="en-US" sz="2800" b="0" u="none" strike="noStrike" dirty="0">
              <a:solidFill>
                <a:schemeClr val="accent5"/>
              </a:solidFill>
              <a:effectLst/>
              <a:uFillTx/>
              <a:latin typeface="Benguiat"/>
            </a:endParaRPr>
          </a:p>
          <a:p>
            <a:pPr indent="0" algn="ctr" defTabSz="91440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en-US" sz="2800" b="0" u="none" strike="noStrike" dirty="0">
              <a:solidFill>
                <a:schemeClr val="accent5"/>
              </a:solidFill>
              <a:effectLst/>
              <a:uFillTx/>
              <a:latin typeface="Benguiat"/>
            </a:endParaRPr>
          </a:p>
          <a:p>
            <a:pPr indent="0" algn="ctr" defTabSz="91440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2400" b="0" u="none" strike="noStrike" dirty="0">
                <a:solidFill>
                  <a:schemeClr val="accent5"/>
                </a:solidFill>
                <a:effectLst/>
                <a:uFillTx/>
                <a:latin typeface="Freeway Gothic"/>
              </a:rPr>
              <a:t>An Incident can typically </a:t>
            </a:r>
            <a:r>
              <a:rPr lang="en-US" sz="2400" b="0" u="none" strike="noStrike" dirty="0">
                <a:solidFill>
                  <a:srgbClr val="FF0000"/>
                </a:solidFill>
                <a:effectLst/>
                <a:uFillTx/>
                <a:latin typeface="Freeway Gothic"/>
              </a:rPr>
              <a:t>only be declared by the </a:t>
            </a:r>
            <a:r>
              <a:rPr lang="en-US" sz="2400" b="0" u="none" strike="noStrike" dirty="0">
                <a:solidFill>
                  <a:srgbClr val="FF0000"/>
                </a:solidFill>
                <a:effectLst/>
                <a:uFillTx/>
                <a:latin typeface="Freeway Gothic"/>
                <a:ea typeface="Freeway Gothic"/>
              </a:rPr>
              <a:t>Incident Commander or Incident Response Lead</a:t>
            </a:r>
            <a:endParaRPr lang="en-US" sz="2400" b="0" u="none" strike="noStrike" dirty="0">
              <a:solidFill>
                <a:srgbClr val="FF0000"/>
              </a:solidFill>
              <a:effectLst/>
              <a:uFillTx/>
              <a:latin typeface="Benguiat"/>
            </a:endParaRPr>
          </a:p>
        </p:txBody>
      </p:sp>
      <p:pic>
        <p:nvPicPr>
          <p:cNvPr id="101" name="Graphic 4" descr="Research with solid fill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6587280" y="1825560"/>
            <a:ext cx="4350960" cy="43509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" name="Graphic 3" descr="Siren with solid fill">
            <a:extLst>
              <a:ext uri="{FF2B5EF4-FFF2-40B4-BE49-F238E27FC236}">
                <a16:creationId xmlns:a16="http://schemas.microsoft.com/office/drawing/2014/main" id="{B5827F16-EA34-42B3-949E-BF8DDF1D75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8080" y="1581912"/>
            <a:ext cx="4350960" cy="43509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rm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en-US" sz="4000" b="0" u="none" strike="noStrike">
                <a:solidFill>
                  <a:schemeClr val="accent6"/>
                </a:solidFill>
                <a:effectLst/>
                <a:uFillTx/>
                <a:latin typeface="Freeway Gothic"/>
              </a:rPr>
              <a:t>What does the Incident Commander Do?</a:t>
            </a:r>
            <a:endParaRPr lang="en-US" sz="4000" b="0" u="none" strike="noStrik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/>
          </p:nvPr>
        </p:nvSpPr>
        <p:spPr>
          <a:xfrm>
            <a:off x="838080" y="2506680"/>
            <a:ext cx="4891680" cy="43509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rmAutofit/>
          </a:bodyPr>
          <a:lstStyle/>
          <a:p>
            <a:pPr indent="0" algn="ctr" defTabSz="91440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2800" b="0" u="none" strike="noStrike" dirty="0">
                <a:solidFill>
                  <a:schemeClr val="accent5"/>
                </a:solidFill>
                <a:effectLst/>
                <a:uFillTx/>
                <a:latin typeface="Freeway Gothic"/>
              </a:rPr>
              <a:t>The Incident Commander is integral for the implementation and drives the flow of the Incident Response Process.</a:t>
            </a:r>
            <a:endParaRPr lang="en-US" sz="2800" b="0" u="none" strike="noStrike" dirty="0">
              <a:solidFill>
                <a:schemeClr val="accent5"/>
              </a:solidFill>
              <a:effectLst/>
              <a:uFillTx/>
              <a:latin typeface="Benguiat"/>
            </a:endParaRPr>
          </a:p>
        </p:txBody>
      </p:sp>
      <p:pic>
        <p:nvPicPr>
          <p:cNvPr id="104" name="Picture 2" descr="Generated image"/>
          <p:cNvPicPr/>
          <p:nvPr/>
        </p:nvPicPr>
        <p:blipFill>
          <a:blip r:embed="rId3"/>
          <a:stretch/>
        </p:blipFill>
        <p:spPr>
          <a:xfrm>
            <a:off x="6782400" y="1605600"/>
            <a:ext cx="4570920" cy="457092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en-US" sz="4000" b="0" u="none" strike="noStrike">
                <a:solidFill>
                  <a:schemeClr val="lt1"/>
                </a:solidFill>
                <a:effectLst/>
                <a:uFillTx/>
                <a:latin typeface="Freeway Gothic"/>
              </a:rPr>
              <a:t>The</a:t>
            </a:r>
            <a:r>
              <a:rPr lang="en-US" sz="4000" b="0" u="none" strike="noStrike">
                <a:solidFill>
                  <a:schemeClr val="accent1"/>
                </a:solidFill>
                <a:effectLst/>
                <a:uFillTx/>
                <a:latin typeface="Freeway Gothic"/>
              </a:rPr>
              <a:t> </a:t>
            </a:r>
            <a:r>
              <a:rPr lang="en-US" sz="4000" b="0" u="none" strike="noStrike">
                <a:solidFill>
                  <a:schemeClr val="accent6"/>
                </a:solidFill>
                <a:effectLst/>
                <a:uFillTx/>
                <a:latin typeface="Freeway Gothic"/>
              </a:rPr>
              <a:t>Incident</a:t>
            </a:r>
            <a:r>
              <a:rPr lang="en-US" sz="4000" b="0" u="none" strike="noStrike">
                <a:solidFill>
                  <a:schemeClr val="accent1"/>
                </a:solidFill>
                <a:effectLst/>
                <a:uFillTx/>
                <a:latin typeface="Freeway Gothic"/>
              </a:rPr>
              <a:t> </a:t>
            </a:r>
            <a:r>
              <a:rPr lang="en-US" sz="4000" b="0" u="none" strike="noStrike">
                <a:solidFill>
                  <a:schemeClr val="accent4"/>
                </a:solidFill>
                <a:effectLst/>
                <a:uFillTx/>
                <a:latin typeface="Freeway Gothic"/>
              </a:rPr>
              <a:t>Commander</a:t>
            </a:r>
            <a:endParaRPr lang="en-US" sz="4000" b="0" u="none" strike="noStrik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/>
          </p:nvPr>
        </p:nvSpPr>
        <p:spPr>
          <a:xfrm>
            <a:off x="838080" y="1690560"/>
            <a:ext cx="10515240" cy="4801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rmAutofit fontScale="70000" lnSpcReduction="20000"/>
          </a:bodyPr>
          <a:lstStyle/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686EA0"/>
              </a:buClr>
              <a:buFont typeface="Arial"/>
              <a:buChar char="•"/>
            </a:pPr>
            <a:r>
              <a:rPr lang="en-US" sz="2800" b="0" u="none" strike="noStrike" dirty="0">
                <a:solidFill>
                  <a:schemeClr val="accent1"/>
                </a:solidFill>
                <a:effectLst/>
                <a:uFillTx/>
                <a:latin typeface="Freeway Gothic"/>
              </a:rPr>
              <a:t>Considered the Leader of the Incident Response Process</a:t>
            </a:r>
            <a:endParaRPr lang="en-US" sz="2800" b="0" u="none" strike="noStrike" dirty="0">
              <a:solidFill>
                <a:schemeClr val="accent5"/>
              </a:solidFill>
              <a:effectLst/>
              <a:uFillTx/>
              <a:latin typeface="Benguiat"/>
            </a:endParaRPr>
          </a:p>
          <a:p>
            <a:pPr marL="685800" lvl="1" indent="-228600" defTabSz="914400">
              <a:lnSpc>
                <a:spcPct val="120000"/>
              </a:lnSpc>
              <a:spcBef>
                <a:spcPts val="499"/>
              </a:spcBef>
              <a:buClr>
                <a:srgbClr val="DEEBF6"/>
              </a:buClr>
              <a:buFont typeface="Arial"/>
              <a:buChar char="•"/>
            </a:pPr>
            <a:r>
              <a:rPr lang="en-US" sz="2400" b="0" u="none" strike="noStrike" dirty="0">
                <a:solidFill>
                  <a:schemeClr val="accent5"/>
                </a:solidFill>
                <a:effectLst/>
                <a:uFillTx/>
                <a:latin typeface="Freeway Gothic"/>
              </a:rPr>
              <a:t>Normally responsible for the declaration of an Incident.</a:t>
            </a:r>
            <a:endParaRPr lang="en-US" sz="2400" b="0" u="none" strike="noStrike" dirty="0">
              <a:solidFill>
                <a:schemeClr val="accent5"/>
              </a:solidFill>
              <a:effectLst/>
              <a:uFillTx/>
              <a:latin typeface="Benguiat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686EA0"/>
              </a:buClr>
              <a:buFont typeface="Arial"/>
              <a:buChar char="•"/>
            </a:pPr>
            <a:r>
              <a:rPr lang="en-US" sz="2800" b="0" u="none" strike="noStrike" dirty="0">
                <a:solidFill>
                  <a:schemeClr val="accent1"/>
                </a:solidFill>
                <a:effectLst/>
                <a:uFillTx/>
                <a:latin typeface="Freeway Gothic"/>
              </a:rPr>
              <a:t>The Decision Maker</a:t>
            </a:r>
            <a:endParaRPr lang="en-US" sz="2800" b="0" u="none" strike="noStrike" dirty="0">
              <a:solidFill>
                <a:schemeClr val="accent5"/>
              </a:solidFill>
              <a:effectLst/>
              <a:uFillTx/>
              <a:latin typeface="Benguiat"/>
            </a:endParaRPr>
          </a:p>
          <a:p>
            <a:pPr marL="685800" lvl="1" indent="-228600" defTabSz="914400">
              <a:lnSpc>
                <a:spcPct val="120000"/>
              </a:lnSpc>
              <a:spcBef>
                <a:spcPts val="499"/>
              </a:spcBef>
              <a:buClr>
                <a:srgbClr val="DEEBF6"/>
              </a:buClr>
              <a:buFont typeface="Arial"/>
              <a:buChar char="•"/>
            </a:pPr>
            <a:r>
              <a:rPr lang="en-US" sz="2400" b="0" u="none" strike="noStrike" dirty="0">
                <a:solidFill>
                  <a:schemeClr val="accent5"/>
                </a:solidFill>
                <a:effectLst/>
                <a:uFillTx/>
                <a:latin typeface="Freeway Gothic"/>
              </a:rPr>
              <a:t>Makes decisions but often needs approval for some steps.</a:t>
            </a:r>
            <a:endParaRPr lang="en-US" sz="2400" b="0" u="none" strike="noStrike" dirty="0">
              <a:solidFill>
                <a:schemeClr val="accent5"/>
              </a:solidFill>
              <a:effectLst/>
              <a:uFillTx/>
              <a:latin typeface="Benguiat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686EA0"/>
              </a:buClr>
              <a:buFont typeface="Arial"/>
              <a:buChar char="•"/>
            </a:pPr>
            <a:r>
              <a:rPr lang="en-US" sz="2800" b="0" u="none" strike="noStrike" dirty="0">
                <a:solidFill>
                  <a:schemeClr val="accent1"/>
                </a:solidFill>
                <a:effectLst/>
                <a:uFillTx/>
                <a:latin typeface="Freeway Gothic"/>
              </a:rPr>
              <a:t>“I have people skills; I am good at working with people!”</a:t>
            </a:r>
            <a:endParaRPr lang="en-US" sz="2800" b="0" u="none" strike="noStrike" dirty="0">
              <a:solidFill>
                <a:schemeClr val="accent5"/>
              </a:solidFill>
              <a:effectLst/>
              <a:uFillTx/>
              <a:latin typeface="Benguiat"/>
            </a:endParaRPr>
          </a:p>
          <a:p>
            <a:pPr marL="685800" lvl="1" indent="-228600" defTabSz="914400">
              <a:lnSpc>
                <a:spcPct val="120000"/>
              </a:lnSpc>
              <a:spcBef>
                <a:spcPts val="499"/>
              </a:spcBef>
              <a:buClr>
                <a:srgbClr val="DEEBF6"/>
              </a:buClr>
              <a:buFont typeface="Arial"/>
              <a:buChar char="•"/>
            </a:pPr>
            <a:r>
              <a:rPr lang="en-US" sz="2400" b="0" u="none" strike="noStrike" dirty="0">
                <a:solidFill>
                  <a:schemeClr val="accent5"/>
                </a:solidFill>
                <a:effectLst/>
                <a:uFillTx/>
                <a:latin typeface="Freeway Gothic"/>
              </a:rPr>
              <a:t>Incident Commanders need to be able to work with a diverse group of individuals, some technical, some not.</a:t>
            </a:r>
            <a:endParaRPr lang="en-US" sz="2400" b="0" u="none" strike="noStrike" dirty="0">
              <a:solidFill>
                <a:schemeClr val="accent5"/>
              </a:solidFill>
              <a:effectLst/>
              <a:uFillTx/>
              <a:latin typeface="Benguiat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686EA0"/>
              </a:buClr>
              <a:buFont typeface="Arial"/>
              <a:buChar char="•"/>
            </a:pPr>
            <a:r>
              <a:rPr lang="en-US" sz="2800" b="0" u="none" strike="noStrike" dirty="0">
                <a:solidFill>
                  <a:schemeClr val="accent1"/>
                </a:solidFill>
                <a:effectLst/>
                <a:uFillTx/>
                <a:latin typeface="Freeway Gothic"/>
              </a:rPr>
              <a:t>Stays Cool, Calm, Collected</a:t>
            </a:r>
            <a:endParaRPr lang="en-US" sz="2800" b="0" u="none" strike="noStrike" dirty="0">
              <a:solidFill>
                <a:schemeClr val="accent5"/>
              </a:solidFill>
              <a:effectLst/>
              <a:uFillTx/>
              <a:latin typeface="Benguiat"/>
            </a:endParaRPr>
          </a:p>
          <a:p>
            <a:pPr marL="685800" lvl="1" indent="-228600" defTabSz="914400">
              <a:lnSpc>
                <a:spcPct val="120000"/>
              </a:lnSpc>
              <a:spcBef>
                <a:spcPts val="499"/>
              </a:spcBef>
              <a:buClr>
                <a:srgbClr val="DEEBF6"/>
              </a:buClr>
              <a:buFont typeface="Arial"/>
              <a:buChar char="•"/>
            </a:pPr>
            <a:r>
              <a:rPr lang="en-US" sz="2400" b="0" u="none" strike="noStrike" dirty="0">
                <a:solidFill>
                  <a:schemeClr val="accent5"/>
                </a:solidFill>
                <a:effectLst/>
                <a:uFillTx/>
                <a:latin typeface="Freeway Gothic"/>
              </a:rPr>
              <a:t>The IR Process is stressful – keep your cool to communicate throughout the process.</a:t>
            </a:r>
            <a:endParaRPr lang="en-US" sz="2400" b="0" u="none" strike="noStrike" dirty="0">
              <a:solidFill>
                <a:schemeClr val="accent5"/>
              </a:solidFill>
              <a:effectLst/>
              <a:uFillTx/>
              <a:latin typeface="Benguiat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417"/>
              </a:spcBef>
              <a:buClr>
                <a:srgbClr val="686EA0"/>
              </a:buClr>
              <a:buFont typeface="Arial"/>
              <a:buChar char="•"/>
            </a:pPr>
            <a:r>
              <a:rPr lang="en-US" sz="2800" b="0" u="none" strike="noStrike" dirty="0">
                <a:solidFill>
                  <a:schemeClr val="accent1"/>
                </a:solidFill>
                <a:effectLst/>
                <a:uFillTx/>
                <a:latin typeface="Freeway Gothic"/>
              </a:rPr>
              <a:t>Who can be an Incident Commander?</a:t>
            </a:r>
            <a:endParaRPr lang="en-US" sz="2800" b="0" u="none" strike="noStrike" dirty="0">
              <a:solidFill>
                <a:schemeClr val="accent5"/>
              </a:solidFill>
              <a:effectLst/>
              <a:uFillTx/>
              <a:latin typeface="Benguiat"/>
            </a:endParaRPr>
          </a:p>
          <a:p>
            <a:pPr marL="685800" lvl="1" indent="-228600" defTabSz="914400">
              <a:lnSpc>
                <a:spcPct val="120000"/>
              </a:lnSpc>
              <a:spcBef>
                <a:spcPts val="499"/>
              </a:spcBef>
              <a:buClr>
                <a:srgbClr val="DEEBF6"/>
              </a:buClr>
              <a:buFont typeface="Arial"/>
              <a:buChar char="•"/>
            </a:pPr>
            <a:r>
              <a:rPr lang="en-US" sz="2400" b="0" u="none" strike="noStrike" dirty="0">
                <a:solidFill>
                  <a:schemeClr val="accent5"/>
                </a:solidFill>
                <a:effectLst/>
                <a:uFillTx/>
                <a:latin typeface="Freeway Gothic"/>
              </a:rPr>
              <a:t>SOC Manager/Lead</a:t>
            </a:r>
            <a:endParaRPr lang="en-US" sz="2400" b="0" u="none" strike="noStrike" dirty="0">
              <a:solidFill>
                <a:schemeClr val="accent5"/>
              </a:solidFill>
              <a:effectLst/>
              <a:uFillTx/>
              <a:latin typeface="Benguiat"/>
            </a:endParaRPr>
          </a:p>
          <a:p>
            <a:pPr marL="685800" lvl="1" indent="-228600" defTabSz="914400">
              <a:lnSpc>
                <a:spcPct val="120000"/>
              </a:lnSpc>
              <a:spcBef>
                <a:spcPts val="499"/>
              </a:spcBef>
              <a:buClr>
                <a:srgbClr val="DEEBF6"/>
              </a:buClr>
              <a:buFont typeface="Arial"/>
              <a:buChar char="•"/>
            </a:pPr>
            <a:r>
              <a:rPr lang="en-US" sz="2400" b="0" u="none" strike="noStrike" dirty="0">
                <a:solidFill>
                  <a:schemeClr val="accent5"/>
                </a:solidFill>
                <a:effectLst/>
                <a:uFillTx/>
                <a:latin typeface="Freeway Gothic"/>
              </a:rPr>
              <a:t>IT Security Director</a:t>
            </a:r>
            <a:endParaRPr lang="en-US" sz="2400" b="0" u="none" strike="noStrike" dirty="0">
              <a:solidFill>
                <a:schemeClr val="accent5"/>
              </a:solidFill>
              <a:effectLst/>
              <a:uFillTx/>
              <a:latin typeface="Benguia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en-US" sz="4000" b="0" u="none" strike="noStrike">
                <a:solidFill>
                  <a:schemeClr val="accent6"/>
                </a:solidFill>
                <a:effectLst/>
                <a:uFillTx/>
                <a:latin typeface="Freeway Gothic"/>
              </a:rPr>
              <a:t>What will we learn?</a:t>
            </a:r>
            <a:endParaRPr lang="en-US" sz="4000" b="0" u="none" strike="noStrik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/>
          </p:nvPr>
        </p:nvSpPr>
        <p:spPr>
          <a:xfrm>
            <a:off x="838080" y="1690560"/>
            <a:ext cx="10515240" cy="4801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rmAutofit/>
          </a:bodyPr>
          <a:lstStyle/>
          <a:p>
            <a:pPr marL="228600" indent="-228600">
              <a:lnSpc>
                <a:spcPct val="120000"/>
              </a:lnSpc>
              <a:spcBef>
                <a:spcPts val="1001"/>
              </a:spcBef>
              <a:buClr>
                <a:srgbClr val="DEEBF6"/>
              </a:buClr>
              <a:buFont typeface="Arial"/>
              <a:buChar char="•"/>
            </a:pPr>
            <a:r>
              <a:rPr lang="en-US" sz="3200" dirty="0">
                <a:solidFill>
                  <a:schemeClr val="accent5"/>
                </a:solidFill>
              </a:rPr>
              <a:t>What Incident Response is.</a:t>
            </a:r>
            <a:endParaRPr lang="en-US" sz="3200" dirty="0">
              <a:solidFill>
                <a:schemeClr val="accent5"/>
              </a:solidFill>
              <a:latin typeface="Benguiat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DEEBF6"/>
              </a:buClr>
              <a:buFont typeface="Arial"/>
              <a:buChar char="•"/>
            </a:pPr>
            <a:r>
              <a:rPr lang="en-US" sz="3200" b="0" u="none" strike="noStrike" dirty="0">
                <a:solidFill>
                  <a:schemeClr val="accent5"/>
                </a:solidFill>
                <a:effectLst/>
                <a:uFillTx/>
                <a:latin typeface="Freeway Gothic"/>
              </a:rPr>
              <a:t>Terminology used in Incident Response.</a:t>
            </a:r>
            <a:endParaRPr lang="en-US" sz="3200" dirty="0">
              <a:solidFill>
                <a:schemeClr val="accent5"/>
              </a:solidFill>
              <a:latin typeface="Benguiat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DEEBF6"/>
              </a:buClr>
              <a:buFont typeface="Arial"/>
              <a:buChar char="•"/>
            </a:pPr>
            <a:r>
              <a:rPr lang="en-US" sz="3200" b="0" u="none" strike="noStrike" dirty="0">
                <a:solidFill>
                  <a:schemeClr val="accent5"/>
                </a:solidFill>
                <a:effectLst/>
                <a:uFillTx/>
                <a:latin typeface="Freeway Gothic"/>
              </a:rPr>
              <a:t>Why Incident Response is important.</a:t>
            </a:r>
            <a:endParaRPr lang="en-US" sz="3200" dirty="0">
              <a:solidFill>
                <a:schemeClr val="accent5"/>
              </a:solidFill>
              <a:latin typeface="Benguiat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DEEBF6"/>
              </a:buClr>
              <a:buFont typeface="Arial"/>
              <a:buChar char="•"/>
            </a:pPr>
            <a:r>
              <a:rPr lang="en-US" sz="3200" b="0" u="none" strike="noStrike" dirty="0">
                <a:solidFill>
                  <a:schemeClr val="accent5"/>
                </a:solidFill>
                <a:effectLst/>
                <a:uFillTx/>
                <a:latin typeface="Freeway Gothic"/>
              </a:rPr>
              <a:t>Where Incident Response fit</a:t>
            </a:r>
            <a:r>
              <a:rPr lang="en-US" sz="3200" dirty="0">
                <a:solidFill>
                  <a:schemeClr val="accent5"/>
                </a:solidFill>
                <a:latin typeface="Freeway Gothic"/>
              </a:rPr>
              <a:t>s within an organization.</a:t>
            </a:r>
            <a:endParaRPr lang="en-US" sz="3200" dirty="0">
              <a:solidFill>
                <a:schemeClr val="accent5"/>
              </a:solidFill>
              <a:latin typeface="Benguiat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DEEBF6"/>
              </a:buClr>
              <a:buFont typeface="Arial"/>
              <a:buChar char="•"/>
            </a:pPr>
            <a:r>
              <a:rPr lang="en-US" sz="3200" b="0" u="none" strike="noStrike" dirty="0">
                <a:solidFill>
                  <a:schemeClr val="accent5"/>
                </a:solidFill>
                <a:effectLst/>
                <a:uFillTx/>
                <a:latin typeface="Freeway Gothic"/>
              </a:rPr>
              <a:t>Resources to learn more.</a:t>
            </a:r>
            <a:endParaRPr lang="en-US" sz="3200" b="0" u="none" strike="noStrike" dirty="0">
              <a:solidFill>
                <a:schemeClr val="accent5"/>
              </a:solidFill>
              <a:effectLst/>
              <a:uFillTx/>
              <a:latin typeface="Benguia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rm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en-US" sz="4000" b="0" u="none" strike="noStrike">
                <a:solidFill>
                  <a:schemeClr val="accent6"/>
                </a:solidFill>
                <a:effectLst/>
                <a:uFillTx/>
                <a:latin typeface="Freeway Gothic"/>
              </a:rPr>
              <a:t>What does the Incident Analyst Do?</a:t>
            </a:r>
            <a:endParaRPr lang="en-US" sz="4000" b="0" u="none" strike="noStrik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pic>
        <p:nvPicPr>
          <p:cNvPr id="108" name="Graphic 4" descr="Eye with solid fill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253160" y="1825560"/>
            <a:ext cx="4350960" cy="43509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09" name="PlaceHolder 2"/>
          <p:cNvSpPr>
            <a:spLocks noGrp="1"/>
          </p:cNvSpPr>
          <p:nvPr>
            <p:ph/>
          </p:nvPr>
        </p:nvSpPr>
        <p:spPr>
          <a:xfrm>
            <a:off x="6172200" y="1825560"/>
            <a:ext cx="5181120" cy="43509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rmAutofit fontScale="92500"/>
          </a:bodyPr>
          <a:lstStyle/>
          <a:p>
            <a:pPr indent="0" algn="ctr" defTabSz="91440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2800" b="0" u="none" strike="noStrike" dirty="0">
                <a:solidFill>
                  <a:schemeClr val="accent5"/>
                </a:solidFill>
                <a:effectLst/>
                <a:uFillTx/>
                <a:latin typeface="Freeway Gothic"/>
              </a:rPr>
              <a:t>Another important role of the </a:t>
            </a:r>
            <a:r>
              <a:rPr lang="en-US" sz="2800" b="0" u="none" strike="noStrike" dirty="0">
                <a:solidFill>
                  <a:schemeClr val="accent4"/>
                </a:solidFill>
                <a:effectLst/>
                <a:uFillTx/>
                <a:latin typeface="Freeway Gothic"/>
              </a:rPr>
              <a:t>Incident Response Team </a:t>
            </a:r>
            <a:r>
              <a:rPr lang="en-US" sz="2800" b="0" u="none" strike="noStrike" dirty="0">
                <a:solidFill>
                  <a:schemeClr val="accent5"/>
                </a:solidFill>
                <a:effectLst/>
                <a:uFillTx/>
                <a:latin typeface="Freeway Gothic"/>
              </a:rPr>
              <a:t>is the </a:t>
            </a:r>
            <a:r>
              <a:rPr lang="en-US" sz="2800" b="0" u="none" strike="noStrike" dirty="0">
                <a:solidFill>
                  <a:schemeClr val="accent3"/>
                </a:solidFill>
                <a:effectLst/>
                <a:uFillTx/>
                <a:latin typeface="Freeway Gothic"/>
              </a:rPr>
              <a:t>Incident Response Analyst.</a:t>
            </a:r>
            <a:r>
              <a:rPr lang="en-US" sz="2800" b="0" u="none" strike="noStrike" dirty="0">
                <a:solidFill>
                  <a:schemeClr val="accent5"/>
                </a:solidFill>
                <a:effectLst/>
                <a:uFillTx/>
                <a:latin typeface="Freeway Gothic"/>
              </a:rPr>
              <a:t> </a:t>
            </a:r>
            <a:endParaRPr lang="en-US" sz="2800" b="0" u="none" strike="noStrike" dirty="0">
              <a:solidFill>
                <a:schemeClr val="accent5"/>
              </a:solidFill>
              <a:effectLst/>
              <a:uFillTx/>
              <a:latin typeface="Benguiat"/>
            </a:endParaRPr>
          </a:p>
          <a:p>
            <a:pPr indent="0" algn="ctr" defTabSz="91440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en-US" sz="2800" b="0" u="none" strike="noStrike" dirty="0">
              <a:solidFill>
                <a:schemeClr val="accent5"/>
              </a:solidFill>
              <a:effectLst/>
              <a:uFillTx/>
              <a:latin typeface="Benguiat"/>
            </a:endParaRPr>
          </a:p>
          <a:p>
            <a:pPr indent="0" algn="ctr" defTabSz="91440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2800" b="0" u="none" strike="noStrike" dirty="0">
                <a:solidFill>
                  <a:schemeClr val="accent5"/>
                </a:solidFill>
                <a:effectLst/>
                <a:uFillTx/>
                <a:latin typeface="Freeway Gothic"/>
              </a:rPr>
              <a:t>These team members take a deep dive into the details of the incident and try to discover the source of the issue.</a:t>
            </a:r>
            <a:endParaRPr lang="en-US" sz="2800" b="0" u="none" strike="noStrike" dirty="0">
              <a:solidFill>
                <a:schemeClr val="accent5"/>
              </a:solidFill>
              <a:effectLst/>
              <a:uFillTx/>
              <a:latin typeface="Benguia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en-US" sz="4000" b="0" u="none" strike="noStrike">
                <a:solidFill>
                  <a:schemeClr val="lt1"/>
                </a:solidFill>
                <a:effectLst/>
                <a:uFillTx/>
                <a:latin typeface="Freeway Gothic"/>
              </a:rPr>
              <a:t>The</a:t>
            </a:r>
            <a:r>
              <a:rPr lang="en-US" sz="4000" b="0" u="none" strike="noStrike">
                <a:solidFill>
                  <a:schemeClr val="accent1"/>
                </a:solidFill>
                <a:effectLst/>
                <a:uFillTx/>
                <a:latin typeface="Freeway Gothic"/>
              </a:rPr>
              <a:t> </a:t>
            </a:r>
            <a:r>
              <a:rPr lang="en-US" sz="4000" b="0" u="none" strike="noStrike">
                <a:solidFill>
                  <a:schemeClr val="accent6"/>
                </a:solidFill>
                <a:effectLst/>
                <a:uFillTx/>
                <a:latin typeface="Freeway Gothic"/>
              </a:rPr>
              <a:t>Incident</a:t>
            </a:r>
            <a:r>
              <a:rPr lang="en-US" sz="4000" b="0" u="none" strike="noStrike">
                <a:solidFill>
                  <a:schemeClr val="accent1"/>
                </a:solidFill>
                <a:effectLst/>
                <a:uFillTx/>
                <a:latin typeface="Freeway Gothic"/>
              </a:rPr>
              <a:t> </a:t>
            </a:r>
            <a:r>
              <a:rPr lang="en-US" sz="4000" b="0" u="none" strike="noStrike">
                <a:solidFill>
                  <a:schemeClr val="accent4"/>
                </a:solidFill>
                <a:effectLst/>
                <a:uFillTx/>
                <a:latin typeface="Freeway Gothic"/>
              </a:rPr>
              <a:t>Analyst</a:t>
            </a:r>
            <a:endParaRPr lang="en-US" sz="4000" b="0" u="none" strike="noStrik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/>
          </p:nvPr>
        </p:nvSpPr>
        <p:spPr>
          <a:xfrm>
            <a:off x="838080" y="1690560"/>
            <a:ext cx="10515240" cy="4801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rmAutofit fontScale="62500" lnSpcReduction="20000"/>
          </a:bodyPr>
          <a:lstStyle/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686EA0"/>
              </a:buClr>
              <a:buFont typeface="Arial"/>
              <a:buChar char="•"/>
            </a:pPr>
            <a:r>
              <a:rPr lang="en-US" sz="2800" b="0" u="none" strike="noStrike" dirty="0">
                <a:solidFill>
                  <a:schemeClr val="accent1"/>
                </a:solidFill>
                <a:effectLst/>
                <a:uFillTx/>
                <a:latin typeface="Freeway Gothic"/>
              </a:rPr>
              <a:t>The Technical Detectives</a:t>
            </a:r>
            <a:endParaRPr lang="en-US" sz="2800" b="0" u="none" strike="noStrike" dirty="0">
              <a:solidFill>
                <a:schemeClr val="accent5"/>
              </a:solidFill>
              <a:effectLst/>
              <a:uFillTx/>
              <a:latin typeface="Benguiat"/>
            </a:endParaRPr>
          </a:p>
          <a:p>
            <a:pPr marL="685800" lvl="1" indent="-228600" defTabSz="914400">
              <a:lnSpc>
                <a:spcPct val="120000"/>
              </a:lnSpc>
              <a:spcBef>
                <a:spcPts val="499"/>
              </a:spcBef>
              <a:buClr>
                <a:srgbClr val="DEEBF6"/>
              </a:buClr>
              <a:buFont typeface="Arial"/>
              <a:buChar char="•"/>
            </a:pPr>
            <a:r>
              <a:rPr lang="en-US" sz="2400" b="0" u="none" strike="noStrike" dirty="0">
                <a:solidFill>
                  <a:schemeClr val="accent5"/>
                </a:solidFill>
                <a:effectLst/>
                <a:uFillTx/>
                <a:latin typeface="Freeway Gothic"/>
              </a:rPr>
              <a:t>Hunting to find the source of the intrusion, leak, or adverse action taken.</a:t>
            </a:r>
            <a:endParaRPr lang="en-US" sz="2400" b="0" u="none" strike="noStrike" dirty="0">
              <a:solidFill>
                <a:schemeClr val="accent5"/>
              </a:solidFill>
              <a:effectLst/>
              <a:uFillTx/>
              <a:latin typeface="Benguiat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686EA0"/>
              </a:buClr>
              <a:buFont typeface="Arial"/>
              <a:buChar char="•"/>
            </a:pPr>
            <a:r>
              <a:rPr lang="en-US" sz="2800" b="0" u="none" strike="noStrike" dirty="0">
                <a:solidFill>
                  <a:schemeClr val="accent1"/>
                </a:solidFill>
                <a:effectLst/>
                <a:uFillTx/>
                <a:latin typeface="Freeway Gothic"/>
              </a:rPr>
              <a:t>Takes Direction from the Incident Commander</a:t>
            </a:r>
            <a:endParaRPr lang="en-US" sz="2800" b="0" u="none" strike="noStrike" dirty="0">
              <a:solidFill>
                <a:schemeClr val="accent5"/>
              </a:solidFill>
              <a:effectLst/>
              <a:uFillTx/>
              <a:latin typeface="Benguiat"/>
            </a:endParaRPr>
          </a:p>
          <a:p>
            <a:pPr marL="685800" lvl="1" indent="-228600" defTabSz="914400">
              <a:lnSpc>
                <a:spcPct val="120000"/>
              </a:lnSpc>
              <a:spcBef>
                <a:spcPts val="499"/>
              </a:spcBef>
              <a:buClr>
                <a:srgbClr val="DEEBF6"/>
              </a:buClr>
              <a:buFont typeface="Arial"/>
              <a:buChar char="•"/>
            </a:pPr>
            <a:r>
              <a:rPr lang="en-US" sz="2400" b="0" u="none" strike="noStrike" dirty="0">
                <a:solidFill>
                  <a:schemeClr val="accent5"/>
                </a:solidFill>
                <a:effectLst/>
                <a:uFillTx/>
                <a:latin typeface="Freeway Gothic"/>
              </a:rPr>
              <a:t>Will be assigned tasks and what/where to search based on initial findings.</a:t>
            </a:r>
            <a:endParaRPr lang="en-US" sz="2400" b="0" u="none" strike="noStrike" dirty="0">
              <a:solidFill>
                <a:schemeClr val="accent5"/>
              </a:solidFill>
              <a:effectLst/>
              <a:uFillTx/>
              <a:latin typeface="Benguiat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686EA0"/>
              </a:buClr>
              <a:buFont typeface="Arial"/>
              <a:buChar char="•"/>
            </a:pPr>
            <a:r>
              <a:rPr lang="en-US" sz="2800" b="0" u="none" strike="noStrike" dirty="0">
                <a:solidFill>
                  <a:schemeClr val="accent1"/>
                </a:solidFill>
                <a:effectLst/>
                <a:uFillTx/>
                <a:latin typeface="Freeway Gothic"/>
              </a:rPr>
              <a:t>Shares findings with the IR Team</a:t>
            </a:r>
            <a:endParaRPr lang="en-US" sz="2800" b="0" u="none" strike="noStrike" dirty="0">
              <a:solidFill>
                <a:schemeClr val="accent5"/>
              </a:solidFill>
              <a:effectLst/>
              <a:uFillTx/>
              <a:latin typeface="Benguiat"/>
            </a:endParaRPr>
          </a:p>
          <a:p>
            <a:pPr marL="685800" lvl="1" indent="-228600" defTabSz="914400">
              <a:lnSpc>
                <a:spcPct val="120000"/>
              </a:lnSpc>
              <a:spcBef>
                <a:spcPts val="499"/>
              </a:spcBef>
              <a:buClr>
                <a:srgbClr val="DEEBF6"/>
              </a:buClr>
              <a:buFont typeface="Arial"/>
              <a:buChar char="•"/>
            </a:pPr>
            <a:r>
              <a:rPr lang="en-US" sz="2400" b="0" u="none" strike="noStrike" dirty="0">
                <a:solidFill>
                  <a:schemeClr val="accent5"/>
                </a:solidFill>
                <a:effectLst/>
                <a:uFillTx/>
                <a:latin typeface="Freeway Gothic"/>
              </a:rPr>
              <a:t>Should be prepared to speak to their findings to the greater team.</a:t>
            </a:r>
            <a:endParaRPr lang="en-US" sz="2400" b="0" u="none" strike="noStrike" dirty="0">
              <a:solidFill>
                <a:schemeClr val="accent5"/>
              </a:solidFill>
              <a:effectLst/>
              <a:uFillTx/>
              <a:latin typeface="Benguiat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686EA0"/>
              </a:buClr>
              <a:buFont typeface="Arial"/>
              <a:buChar char="•"/>
            </a:pPr>
            <a:r>
              <a:rPr lang="en-US" sz="2800" b="0" u="none" strike="noStrike" dirty="0">
                <a:solidFill>
                  <a:schemeClr val="accent1"/>
                </a:solidFill>
                <a:effectLst/>
                <a:uFillTx/>
                <a:latin typeface="Freeway Gothic"/>
              </a:rPr>
              <a:t>Stays Cool, Calm, Collected</a:t>
            </a:r>
            <a:endParaRPr lang="en-US" sz="2800" b="0" u="none" strike="noStrike" dirty="0">
              <a:solidFill>
                <a:schemeClr val="accent5"/>
              </a:solidFill>
              <a:effectLst/>
              <a:uFillTx/>
              <a:latin typeface="Benguiat"/>
            </a:endParaRPr>
          </a:p>
          <a:p>
            <a:pPr marL="685800" lvl="1" indent="-228600" defTabSz="914400">
              <a:lnSpc>
                <a:spcPct val="120000"/>
              </a:lnSpc>
              <a:spcBef>
                <a:spcPts val="499"/>
              </a:spcBef>
              <a:buClr>
                <a:srgbClr val="DEEBF6"/>
              </a:buClr>
              <a:buFont typeface="Arial"/>
              <a:buChar char="•"/>
            </a:pPr>
            <a:r>
              <a:rPr lang="en-US" sz="2400" b="0" u="none" strike="noStrike" dirty="0">
                <a:solidFill>
                  <a:schemeClr val="accent5"/>
                </a:solidFill>
                <a:effectLst/>
                <a:uFillTx/>
                <a:latin typeface="Freeway Gothic"/>
              </a:rPr>
              <a:t>Sound familiar? Yeah, Analysts need to stay calm as well. It’s team work, so don’t stress!</a:t>
            </a:r>
            <a:endParaRPr lang="en-US" sz="2400" b="0" u="none" strike="noStrike" dirty="0">
              <a:solidFill>
                <a:schemeClr val="accent5"/>
              </a:solidFill>
              <a:effectLst/>
              <a:uFillTx/>
              <a:latin typeface="Benguiat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417"/>
              </a:spcBef>
              <a:buClr>
                <a:srgbClr val="686EA0"/>
              </a:buClr>
              <a:buFont typeface="Arial"/>
              <a:buChar char="•"/>
            </a:pPr>
            <a:r>
              <a:rPr lang="en-US" sz="2800" b="0" u="none" strike="noStrike" dirty="0">
                <a:solidFill>
                  <a:schemeClr val="accent1"/>
                </a:solidFill>
                <a:effectLst/>
                <a:uFillTx/>
                <a:latin typeface="Freeway Gothic"/>
              </a:rPr>
              <a:t>Who can be an Incident Analyst?</a:t>
            </a:r>
            <a:endParaRPr lang="en-US" sz="2800" b="0" u="none" strike="noStrike" dirty="0">
              <a:solidFill>
                <a:schemeClr val="accent5"/>
              </a:solidFill>
              <a:effectLst/>
              <a:uFillTx/>
              <a:latin typeface="Benguiat"/>
            </a:endParaRPr>
          </a:p>
          <a:p>
            <a:pPr marL="685800" lvl="1" indent="-228600" defTabSz="914400">
              <a:lnSpc>
                <a:spcPct val="120000"/>
              </a:lnSpc>
              <a:spcBef>
                <a:spcPts val="499"/>
              </a:spcBef>
              <a:buClr>
                <a:srgbClr val="DEEBF6"/>
              </a:buClr>
              <a:buFont typeface="Arial"/>
              <a:buChar char="•"/>
            </a:pPr>
            <a:r>
              <a:rPr lang="en-US" sz="2400" b="0" u="none" strike="noStrike" dirty="0">
                <a:solidFill>
                  <a:schemeClr val="accent5"/>
                </a:solidFill>
                <a:effectLst/>
                <a:uFillTx/>
                <a:latin typeface="Freeway Gothic"/>
              </a:rPr>
              <a:t>SOC Analyst</a:t>
            </a:r>
            <a:endParaRPr lang="en-US" sz="2400" b="0" u="none" strike="noStrike" dirty="0">
              <a:solidFill>
                <a:schemeClr val="accent5"/>
              </a:solidFill>
              <a:effectLst/>
              <a:uFillTx/>
              <a:latin typeface="Benguiat"/>
            </a:endParaRPr>
          </a:p>
          <a:p>
            <a:pPr marL="685800" lvl="1" indent="-228600" defTabSz="914400">
              <a:lnSpc>
                <a:spcPct val="120000"/>
              </a:lnSpc>
              <a:spcBef>
                <a:spcPts val="499"/>
              </a:spcBef>
              <a:buClr>
                <a:srgbClr val="DEEBF6"/>
              </a:buClr>
              <a:buFont typeface="Arial"/>
              <a:buChar char="•"/>
            </a:pPr>
            <a:r>
              <a:rPr lang="en-US" sz="2400" b="0" u="none" strike="noStrike" dirty="0">
                <a:solidFill>
                  <a:schemeClr val="accent5"/>
                </a:solidFill>
                <a:effectLst/>
                <a:uFillTx/>
                <a:latin typeface="Freeway Gothic"/>
              </a:rPr>
              <a:t>Helpdesk Analyst</a:t>
            </a:r>
            <a:endParaRPr lang="en-US" sz="2400" b="0" u="none" strike="noStrike" dirty="0">
              <a:solidFill>
                <a:schemeClr val="accent5"/>
              </a:solidFill>
              <a:effectLst/>
              <a:uFillTx/>
              <a:latin typeface="Benguiat"/>
            </a:endParaRPr>
          </a:p>
          <a:p>
            <a:pPr marL="685800" lvl="1" indent="-228600" defTabSz="914400">
              <a:lnSpc>
                <a:spcPct val="120000"/>
              </a:lnSpc>
              <a:spcBef>
                <a:spcPts val="499"/>
              </a:spcBef>
              <a:buClr>
                <a:srgbClr val="DEEBF6"/>
              </a:buClr>
              <a:buFont typeface="Arial"/>
              <a:buChar char="•"/>
            </a:pPr>
            <a:r>
              <a:rPr lang="en-US" sz="2400" b="0" u="none" strike="noStrike" dirty="0">
                <a:solidFill>
                  <a:schemeClr val="accent5"/>
                </a:solidFill>
                <a:effectLst/>
                <a:uFillTx/>
                <a:latin typeface="Freeway Gothic"/>
              </a:rPr>
              <a:t>Network Engineer</a:t>
            </a:r>
            <a:endParaRPr lang="en-US" sz="2400" b="0" u="none" strike="noStrike" dirty="0">
              <a:solidFill>
                <a:schemeClr val="accent5"/>
              </a:solidFill>
              <a:effectLst/>
              <a:uFillTx/>
              <a:latin typeface="Benguia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1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en-US" sz="4000" b="0" u="none" strike="noStrike">
                <a:solidFill>
                  <a:schemeClr val="lt1"/>
                </a:solidFill>
                <a:effectLst/>
                <a:uFillTx/>
                <a:latin typeface="Freeway Gothic"/>
              </a:rPr>
              <a:t>The</a:t>
            </a:r>
            <a:r>
              <a:rPr lang="en-US" sz="4000" b="0" u="none" strike="noStrike">
                <a:solidFill>
                  <a:schemeClr val="accent1"/>
                </a:solidFill>
                <a:effectLst/>
                <a:uFillTx/>
                <a:latin typeface="Freeway Gothic"/>
              </a:rPr>
              <a:t> </a:t>
            </a:r>
            <a:r>
              <a:rPr lang="en-US" sz="4000" b="0" u="none" strike="noStrike">
                <a:solidFill>
                  <a:schemeClr val="accent6"/>
                </a:solidFill>
                <a:effectLst/>
                <a:uFillTx/>
                <a:latin typeface="Freeway Gothic"/>
              </a:rPr>
              <a:t>Incident</a:t>
            </a:r>
            <a:r>
              <a:rPr lang="en-US" sz="4000" b="0" u="none" strike="noStrike">
                <a:solidFill>
                  <a:schemeClr val="accent1"/>
                </a:solidFill>
                <a:effectLst/>
                <a:uFillTx/>
                <a:latin typeface="Freeway Gothic"/>
              </a:rPr>
              <a:t> </a:t>
            </a:r>
            <a:r>
              <a:rPr lang="en-US" sz="4000" b="0" u="none" strike="noStrike">
                <a:solidFill>
                  <a:schemeClr val="accent4"/>
                </a:solidFill>
                <a:effectLst/>
                <a:uFillTx/>
                <a:latin typeface="Freeway Gothic"/>
              </a:rPr>
              <a:t>Analyst </a:t>
            </a:r>
            <a:r>
              <a:rPr lang="en-US" sz="4000" b="0" u="sng" strike="noStrike">
                <a:solidFill>
                  <a:srgbClr val="FFFF00"/>
                </a:solidFill>
                <a:effectLst/>
                <a:uFillTx/>
                <a:latin typeface="Freeway Gothic"/>
              </a:rPr>
              <a:t>Mindset</a:t>
            </a:r>
            <a:endParaRPr lang="en-US" sz="4000" b="0" u="none" strike="noStrik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/>
          </p:nvPr>
        </p:nvSpPr>
        <p:spPr>
          <a:xfrm>
            <a:off x="838080" y="1690560"/>
            <a:ext cx="10515240" cy="4801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rmAutofit fontScale="62500" lnSpcReduction="20000"/>
          </a:bodyPr>
          <a:lstStyle/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686EA0"/>
              </a:buClr>
              <a:buFont typeface="Arial"/>
              <a:buChar char="•"/>
            </a:pPr>
            <a:r>
              <a:rPr lang="en-US" sz="2800" b="0" u="none" strike="noStrike" dirty="0">
                <a:solidFill>
                  <a:schemeClr val="accent1"/>
                </a:solidFill>
                <a:effectLst/>
                <a:uFillTx/>
                <a:latin typeface="Freeway Gothic"/>
              </a:rPr>
              <a:t>Be Responsible, Respectful, Trustworthy.</a:t>
            </a:r>
            <a:endParaRPr lang="en-US" sz="2800" b="0" u="none" strike="noStrike" dirty="0">
              <a:solidFill>
                <a:schemeClr val="accent5"/>
              </a:solidFill>
              <a:effectLst/>
              <a:uFillTx/>
              <a:latin typeface="Benguiat"/>
            </a:endParaRPr>
          </a:p>
          <a:p>
            <a:pPr marL="685800" lvl="1" indent="-228600" defTabSz="914400">
              <a:lnSpc>
                <a:spcPct val="120000"/>
              </a:lnSpc>
              <a:spcBef>
                <a:spcPts val="499"/>
              </a:spcBef>
              <a:buClr>
                <a:srgbClr val="DEEBF6"/>
              </a:buClr>
              <a:buFont typeface="Arial"/>
              <a:buChar char="•"/>
            </a:pPr>
            <a:r>
              <a:rPr lang="en-US" sz="2400" b="0" u="none" strike="noStrike" dirty="0">
                <a:solidFill>
                  <a:schemeClr val="accent5"/>
                </a:solidFill>
                <a:effectLst/>
                <a:uFillTx/>
                <a:latin typeface="Freeway Gothic"/>
              </a:rPr>
              <a:t>The Analyst has a significant role in potential disciplinary or legal actions being taken.</a:t>
            </a:r>
            <a:endParaRPr lang="en-US" sz="2400" b="0" u="none" strike="noStrike" dirty="0">
              <a:solidFill>
                <a:schemeClr val="accent5"/>
              </a:solidFill>
              <a:effectLst/>
              <a:uFillTx/>
              <a:latin typeface="Benguiat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686EA0"/>
              </a:buClr>
              <a:buFont typeface="Arial"/>
              <a:buChar char="•"/>
            </a:pPr>
            <a:r>
              <a:rPr lang="en-US" sz="2800" b="0" u="none" strike="noStrike" dirty="0">
                <a:solidFill>
                  <a:schemeClr val="accent1"/>
                </a:solidFill>
                <a:effectLst/>
                <a:uFillTx/>
                <a:latin typeface="Freeway Gothic"/>
              </a:rPr>
              <a:t>Act Fast...</a:t>
            </a:r>
            <a:endParaRPr lang="en-US" sz="2800" b="0" u="none" strike="noStrike" dirty="0">
              <a:solidFill>
                <a:schemeClr val="accent5"/>
              </a:solidFill>
              <a:effectLst/>
              <a:uFillTx/>
              <a:latin typeface="Benguiat"/>
            </a:endParaRPr>
          </a:p>
          <a:p>
            <a:pPr marL="685800" lvl="1" indent="-228600" defTabSz="914400">
              <a:lnSpc>
                <a:spcPct val="120000"/>
              </a:lnSpc>
              <a:spcBef>
                <a:spcPts val="499"/>
              </a:spcBef>
              <a:buClr>
                <a:srgbClr val="DEEBF6"/>
              </a:buClr>
              <a:buFont typeface="Arial"/>
              <a:buChar char="•"/>
            </a:pPr>
            <a:r>
              <a:rPr lang="en-US" sz="2400" b="0" u="none" strike="noStrike" dirty="0">
                <a:solidFill>
                  <a:schemeClr val="accent5"/>
                </a:solidFill>
                <a:effectLst/>
                <a:uFillTx/>
                <a:latin typeface="Freeway Gothic"/>
              </a:rPr>
              <a:t>Time is of the essence in Incident Response, so act quickly.</a:t>
            </a:r>
            <a:endParaRPr lang="en-US" sz="2400" b="0" u="none" strike="noStrike" dirty="0">
              <a:solidFill>
                <a:schemeClr val="accent5"/>
              </a:solidFill>
              <a:effectLst/>
              <a:uFillTx/>
              <a:latin typeface="Benguiat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686EA0"/>
              </a:buClr>
              <a:buFont typeface="Arial"/>
              <a:buChar char="•"/>
            </a:pPr>
            <a:r>
              <a:rPr lang="en-US" sz="2800" b="0" u="none" strike="noStrike" dirty="0">
                <a:solidFill>
                  <a:schemeClr val="accent1"/>
                </a:solidFill>
                <a:effectLst/>
                <a:uFillTx/>
                <a:latin typeface="Freeway Gothic"/>
              </a:rPr>
              <a:t>...But Don’t Be Reckless</a:t>
            </a:r>
            <a:endParaRPr lang="en-US" sz="2800" b="0" u="none" strike="noStrike" dirty="0">
              <a:solidFill>
                <a:schemeClr val="accent5"/>
              </a:solidFill>
              <a:effectLst/>
              <a:uFillTx/>
              <a:latin typeface="Benguiat"/>
            </a:endParaRPr>
          </a:p>
          <a:p>
            <a:pPr marL="685800" lvl="1" indent="-228600" defTabSz="914400">
              <a:lnSpc>
                <a:spcPct val="120000"/>
              </a:lnSpc>
              <a:spcBef>
                <a:spcPts val="499"/>
              </a:spcBef>
              <a:buClr>
                <a:srgbClr val="DEEBF6"/>
              </a:buClr>
              <a:buFont typeface="Arial"/>
              <a:buChar char="•"/>
            </a:pPr>
            <a:r>
              <a:rPr lang="en-US" sz="2400" b="0" u="none" strike="noStrike" dirty="0">
                <a:solidFill>
                  <a:schemeClr val="accent5"/>
                </a:solidFill>
                <a:effectLst/>
                <a:uFillTx/>
                <a:latin typeface="Freeway Gothic"/>
              </a:rPr>
              <a:t>What you do is important, and accuracy is key.</a:t>
            </a:r>
            <a:endParaRPr lang="en-US" sz="2400" b="0" u="none" strike="noStrike" dirty="0">
              <a:solidFill>
                <a:schemeClr val="accent5"/>
              </a:solidFill>
              <a:effectLst/>
              <a:uFillTx/>
              <a:latin typeface="Benguiat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686EA0"/>
              </a:buClr>
              <a:buFont typeface="Arial"/>
              <a:buChar char="•"/>
            </a:pPr>
            <a:r>
              <a:rPr lang="en-US" sz="2800" b="0" u="none" strike="noStrike" dirty="0">
                <a:solidFill>
                  <a:schemeClr val="accent1"/>
                </a:solidFill>
                <a:effectLst/>
                <a:uFillTx/>
                <a:latin typeface="Freeway Gothic"/>
              </a:rPr>
              <a:t>Trust Your Process</a:t>
            </a:r>
            <a:endParaRPr lang="en-US" sz="2800" b="0" u="none" strike="noStrike" dirty="0">
              <a:solidFill>
                <a:schemeClr val="accent5"/>
              </a:solidFill>
              <a:effectLst/>
              <a:uFillTx/>
              <a:latin typeface="Benguiat"/>
            </a:endParaRPr>
          </a:p>
          <a:p>
            <a:pPr marL="685800" lvl="1" indent="-228600" defTabSz="914400">
              <a:lnSpc>
                <a:spcPct val="120000"/>
              </a:lnSpc>
              <a:spcBef>
                <a:spcPts val="499"/>
              </a:spcBef>
              <a:buClr>
                <a:srgbClr val="DEEBF6"/>
              </a:buClr>
              <a:buFont typeface="Arial"/>
              <a:buChar char="•"/>
            </a:pPr>
            <a:r>
              <a:rPr lang="en-US" sz="2400" b="0" u="none" strike="noStrike" dirty="0">
                <a:solidFill>
                  <a:schemeClr val="accent5"/>
                </a:solidFill>
                <a:effectLst/>
                <a:uFillTx/>
                <a:latin typeface="Freeway Gothic"/>
              </a:rPr>
              <a:t>You’ve taken steps to build your Processes and Procedures – trust them to work.</a:t>
            </a:r>
            <a:endParaRPr lang="en-US" sz="2400" b="0" u="none" strike="noStrike" dirty="0">
              <a:solidFill>
                <a:schemeClr val="accent5"/>
              </a:solidFill>
              <a:effectLst/>
              <a:uFillTx/>
              <a:latin typeface="Benguiat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417"/>
              </a:spcBef>
              <a:buClr>
                <a:srgbClr val="686EA0"/>
              </a:buClr>
              <a:buFont typeface="Arial"/>
              <a:buChar char="•"/>
            </a:pPr>
            <a:r>
              <a:rPr lang="en-US" sz="2800" b="0" u="none" strike="noStrike" dirty="0">
                <a:solidFill>
                  <a:schemeClr val="accent1"/>
                </a:solidFill>
                <a:effectLst/>
                <a:uFillTx/>
                <a:latin typeface="Freeway Gothic"/>
              </a:rPr>
              <a:t>Be confident in your findings</a:t>
            </a:r>
            <a:endParaRPr lang="en-US" sz="2800" b="0" u="none" strike="noStrike" dirty="0">
              <a:solidFill>
                <a:schemeClr val="accent5"/>
              </a:solidFill>
              <a:effectLst/>
              <a:uFillTx/>
              <a:latin typeface="Benguiat"/>
            </a:endParaRPr>
          </a:p>
          <a:p>
            <a:pPr marL="685800" lvl="1" indent="-228600" defTabSz="914400">
              <a:lnSpc>
                <a:spcPct val="120000"/>
              </a:lnSpc>
              <a:spcBef>
                <a:spcPts val="499"/>
              </a:spcBef>
              <a:buClr>
                <a:srgbClr val="DEEBF6"/>
              </a:buClr>
              <a:buFont typeface="Arial"/>
              <a:buChar char="•"/>
            </a:pPr>
            <a:r>
              <a:rPr lang="en-US" sz="2400" b="0" u="none" strike="noStrike" dirty="0">
                <a:solidFill>
                  <a:schemeClr val="accent5"/>
                </a:solidFill>
                <a:effectLst/>
                <a:uFillTx/>
                <a:latin typeface="Freeway Gothic"/>
              </a:rPr>
              <a:t>You’re the expert, the Subject Matter Expert, trust your instincts.</a:t>
            </a:r>
            <a:endParaRPr lang="en-US" sz="2400" b="0" u="none" strike="noStrike" dirty="0">
              <a:solidFill>
                <a:schemeClr val="accent5"/>
              </a:solidFill>
              <a:effectLst/>
              <a:uFillTx/>
              <a:latin typeface="Benguiat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417"/>
              </a:spcBef>
              <a:buClr>
                <a:srgbClr val="686EA0"/>
              </a:buClr>
              <a:buFont typeface="Arial"/>
              <a:buChar char="•"/>
            </a:pPr>
            <a:r>
              <a:rPr lang="en-US" sz="2800" b="0" u="none" strike="noStrike" dirty="0">
                <a:solidFill>
                  <a:schemeClr val="accent1"/>
                </a:solidFill>
                <a:effectLst/>
                <a:uFillTx/>
                <a:latin typeface="Freeway Gothic"/>
              </a:rPr>
              <a:t>Be ready to pivot</a:t>
            </a:r>
            <a:endParaRPr lang="en-US" sz="2800" b="0" u="none" strike="noStrike" dirty="0">
              <a:solidFill>
                <a:schemeClr val="accent5"/>
              </a:solidFill>
              <a:effectLst/>
              <a:uFillTx/>
              <a:latin typeface="Benguiat"/>
            </a:endParaRPr>
          </a:p>
          <a:p>
            <a:pPr marL="685800" lvl="1" indent="-228600" defTabSz="914400">
              <a:lnSpc>
                <a:spcPct val="120000"/>
              </a:lnSpc>
              <a:spcBef>
                <a:spcPts val="499"/>
              </a:spcBef>
              <a:buClr>
                <a:srgbClr val="DEEBF6"/>
              </a:buClr>
              <a:buFont typeface="Arial"/>
              <a:buChar char="•"/>
            </a:pPr>
            <a:r>
              <a:rPr lang="en-US" sz="2400" b="0" u="none" strike="noStrike" dirty="0">
                <a:solidFill>
                  <a:schemeClr val="accent5"/>
                </a:solidFill>
                <a:effectLst/>
                <a:uFillTx/>
                <a:latin typeface="Freeway Gothic"/>
              </a:rPr>
              <a:t>One path might not be right, but you can always move on to the next.</a:t>
            </a:r>
            <a:endParaRPr lang="en-US" sz="2400" b="0" u="none" strike="noStrike" dirty="0">
              <a:solidFill>
                <a:schemeClr val="accent5"/>
              </a:solidFill>
              <a:effectLst/>
              <a:uFillTx/>
              <a:latin typeface="Benguia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rm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en-US" sz="4000" b="0" u="none" strike="noStrike">
                <a:solidFill>
                  <a:schemeClr val="accent6"/>
                </a:solidFill>
                <a:effectLst/>
                <a:uFillTx/>
                <a:latin typeface="Freeway Gothic"/>
              </a:rPr>
              <a:t>Incident Response is a Team Sport?</a:t>
            </a:r>
            <a:endParaRPr lang="en-US" sz="4000" b="0" u="none" strike="noStrik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81120" cy="43509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rmAutofit/>
          </a:bodyPr>
          <a:lstStyle/>
          <a:p>
            <a:pPr indent="0" algn="ctr" defTabSz="91440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2800" b="0" u="none" strike="noStrike" dirty="0">
                <a:solidFill>
                  <a:schemeClr val="accent4"/>
                </a:solidFill>
                <a:effectLst/>
                <a:uFillTx/>
                <a:latin typeface="Freeway Gothic"/>
              </a:rPr>
              <a:t>Incident Response </a:t>
            </a:r>
            <a:r>
              <a:rPr lang="en-US" sz="2800" b="0" u="none" strike="noStrike" dirty="0">
                <a:solidFill>
                  <a:schemeClr val="accent5"/>
                </a:solidFill>
                <a:effectLst/>
                <a:uFillTx/>
                <a:latin typeface="Freeway Gothic"/>
              </a:rPr>
              <a:t>is not something that can or should be done by one person.</a:t>
            </a:r>
            <a:endParaRPr lang="en-US" sz="2800" b="0" u="none" strike="noStrike" dirty="0">
              <a:solidFill>
                <a:schemeClr val="accent5"/>
              </a:solidFill>
              <a:effectLst/>
              <a:uFillTx/>
              <a:latin typeface="Benguiat"/>
            </a:endParaRPr>
          </a:p>
          <a:p>
            <a:pPr indent="0" algn="ctr" defTabSz="91440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en-US" sz="2800" b="0" u="none" strike="noStrike" dirty="0">
              <a:solidFill>
                <a:schemeClr val="accent5"/>
              </a:solidFill>
              <a:effectLst/>
              <a:uFillTx/>
              <a:latin typeface="Benguiat"/>
            </a:endParaRPr>
          </a:p>
          <a:p>
            <a:pPr indent="0" algn="ctr" defTabSz="91440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2800" b="0" u="none" strike="noStrike" dirty="0">
                <a:solidFill>
                  <a:schemeClr val="accent5"/>
                </a:solidFill>
                <a:effectLst/>
                <a:uFillTx/>
                <a:latin typeface="Freeway Gothic"/>
              </a:rPr>
              <a:t>IR is a Team Sport and having a well-working team can make the difference in efficiency or chaos.</a:t>
            </a:r>
            <a:endParaRPr lang="en-US" sz="2800" b="0" u="none" strike="noStrike" dirty="0">
              <a:solidFill>
                <a:schemeClr val="accent5"/>
              </a:solidFill>
              <a:effectLst/>
              <a:uFillTx/>
              <a:latin typeface="Benguiat"/>
            </a:endParaRPr>
          </a:p>
        </p:txBody>
      </p:sp>
      <p:pic>
        <p:nvPicPr>
          <p:cNvPr id="116" name="Graphic 4" descr="Building outline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6587280" y="1825560"/>
            <a:ext cx="4350960" cy="435096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3CF349-E4B4-562E-908D-A09A32DCD5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>
            <a:extLst>
              <a:ext uri="{FF2B5EF4-FFF2-40B4-BE49-F238E27FC236}">
                <a16:creationId xmlns:a16="http://schemas.microsoft.com/office/drawing/2014/main" id="{A37C7909-2881-F89F-F068-083FDE83C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rm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en-US" sz="4000" b="0" u="none" strike="noStrike">
                <a:solidFill>
                  <a:schemeClr val="accent6"/>
                </a:solidFill>
                <a:effectLst/>
                <a:uFillTx/>
                <a:latin typeface="Freeway Gothic"/>
              </a:rPr>
              <a:t>IR Lifecycle and Frameworks</a:t>
            </a:r>
            <a:endParaRPr lang="en-US" sz="4000" b="0" u="none" strike="noStrik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grpSp>
        <p:nvGrpSpPr>
          <p:cNvPr id="118" name="Content Placeholder 7">
            <a:extLst>
              <a:ext uri="{FF2B5EF4-FFF2-40B4-BE49-F238E27FC236}">
                <a16:creationId xmlns:a16="http://schemas.microsoft.com/office/drawing/2014/main" id="{591CE0E9-91DB-CC62-E297-B6F07BCA4353}"/>
              </a:ext>
            </a:extLst>
          </p:cNvPr>
          <p:cNvGrpSpPr/>
          <p:nvPr/>
        </p:nvGrpSpPr>
        <p:grpSpPr>
          <a:xfrm>
            <a:off x="838080" y="1825560"/>
            <a:ext cx="10515240" cy="4350960"/>
            <a:chOff x="838080" y="1825560"/>
            <a:chExt cx="10515240" cy="4350960"/>
          </a:xfrm>
        </p:grpSpPr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5DAD8C31-C85E-6F12-09E6-D4B2E2A10DBC}"/>
                </a:ext>
              </a:extLst>
            </p:cNvPr>
            <p:cNvSpPr/>
            <p:nvPr/>
          </p:nvSpPr>
          <p:spPr>
            <a:xfrm>
              <a:off x="838080" y="1825560"/>
              <a:ext cx="10515240" cy="4350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u="none" strike="noStrik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3DCF3265-4BFC-58CE-7EFE-ECCDAC2F9AA1}"/>
                </a:ext>
              </a:extLst>
            </p:cNvPr>
            <p:cNvSpPr/>
            <p:nvPr/>
          </p:nvSpPr>
          <p:spPr>
            <a:xfrm>
              <a:off x="2585880" y="2434320"/>
              <a:ext cx="1943640" cy="1943640"/>
            </a:xfrm>
            <a:prstGeom prst="rect">
              <a:avLst/>
            </a:prstGeom>
            <a:blipFill rotWithShape="0"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/>
              <a:stretch/>
            </a:blipFill>
            <a:ln>
              <a:noFill/>
            </a:ln>
          </p:spPr>
          <p:style>
            <a:lnRef idx="2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36391DDB-C7A6-8E1A-A6D8-BDB8EEB066A6}"/>
                </a:ext>
              </a:extLst>
            </p:cNvPr>
            <p:cNvSpPr/>
            <p:nvPr/>
          </p:nvSpPr>
          <p:spPr>
            <a:xfrm>
              <a:off x="1397880" y="4848480"/>
              <a:ext cx="4319640" cy="71964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numCol="1" spcCol="1440" anchor="t">
              <a:noAutofit/>
            </a:bodyPr>
            <a:lstStyle/>
            <a:p>
              <a:pPr algn="ctr" defTabSz="711360">
                <a:lnSpc>
                  <a:spcPct val="90000"/>
                </a:lnSpc>
                <a:spcAft>
                  <a:spcPts val="561"/>
                </a:spcAft>
                <a:tabLst>
                  <a:tab pos="0" algn="l"/>
                </a:tabLst>
              </a:pPr>
              <a:r>
                <a:rPr lang="en-US" sz="1600" b="0" u="none" strike="noStrike">
                  <a:solidFill>
                    <a:srgbClr val="FFFFFF"/>
                  </a:solidFill>
                  <a:effectLst/>
                  <a:uFillTx/>
                  <a:latin typeface="Freeway Gothic"/>
                </a:rPr>
                <a:t>We will learn about the IR Lifecycle.</a:t>
              </a:r>
              <a:endParaRPr lang="en-US" sz="1600" b="0" u="none" strike="noStrik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B86FC5C8-077D-6E56-E420-7F88E791510A}"/>
                </a:ext>
              </a:extLst>
            </p:cNvPr>
            <p:cNvSpPr/>
            <p:nvPr/>
          </p:nvSpPr>
          <p:spPr>
            <a:xfrm>
              <a:off x="7661880" y="2434320"/>
              <a:ext cx="1943640" cy="1943640"/>
            </a:xfrm>
            <a:prstGeom prst="rect">
              <a:avLst/>
            </a:prstGeom>
            <a:blipFill rotWithShape="0"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/>
              <a:stretch/>
            </a:blipFill>
            <a:ln>
              <a:noFill/>
            </a:ln>
          </p:spPr>
          <p:style>
            <a:lnRef idx="2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B70611FB-5DD1-CA3D-0712-B566EFEE5299}"/>
                </a:ext>
              </a:extLst>
            </p:cNvPr>
            <p:cNvSpPr/>
            <p:nvPr/>
          </p:nvSpPr>
          <p:spPr>
            <a:xfrm>
              <a:off x="6473880" y="4848480"/>
              <a:ext cx="4319640" cy="71964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numCol="1" spcCol="1440" anchor="t">
              <a:noAutofit/>
            </a:bodyPr>
            <a:lstStyle/>
            <a:p>
              <a:pPr algn="ctr" defTabSz="711360">
                <a:lnSpc>
                  <a:spcPct val="90000"/>
                </a:lnSpc>
                <a:spcAft>
                  <a:spcPts val="561"/>
                </a:spcAft>
                <a:tabLst>
                  <a:tab pos="0" algn="l"/>
                </a:tabLst>
              </a:pPr>
              <a:r>
                <a:rPr lang="en-US" sz="1600" b="0" u="none" strike="noStrike">
                  <a:solidFill>
                    <a:srgbClr val="FFFFFF"/>
                  </a:solidFill>
                  <a:effectLst/>
                  <a:uFillTx/>
                  <a:latin typeface="Freeway Gothic"/>
                </a:rPr>
                <a:t>We will also learn about IR Frameworks.</a:t>
              </a:r>
              <a:endParaRPr lang="en-US" sz="1600" b="0" u="none" strike="noStrik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616183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/>
          </p:nvPr>
        </p:nvSpPr>
        <p:spPr>
          <a:xfrm>
            <a:off x="838080" y="1690560"/>
            <a:ext cx="10515240" cy="4801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rmAutofit/>
          </a:bodyPr>
          <a:lstStyle/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686EA0"/>
              </a:buClr>
              <a:buFont typeface="Arial"/>
              <a:buChar char="•"/>
            </a:pPr>
            <a:r>
              <a:rPr lang="en-US" sz="2800" b="0" u="none" strike="noStrike" dirty="0">
                <a:solidFill>
                  <a:schemeClr val="accent1"/>
                </a:solidFill>
                <a:effectLst/>
                <a:uFillTx/>
                <a:latin typeface="Freeway Gothic"/>
              </a:rPr>
              <a:t>What is the Incident Response Lifecycle?</a:t>
            </a:r>
            <a:endParaRPr lang="en-US" sz="2800" b="0" u="none" strike="noStrike" dirty="0">
              <a:solidFill>
                <a:schemeClr val="accent5"/>
              </a:solidFill>
              <a:effectLst/>
              <a:uFillTx/>
              <a:latin typeface="Benguiat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686EA0"/>
              </a:buClr>
              <a:buFont typeface="Arial"/>
              <a:buChar char="•"/>
            </a:pPr>
            <a:r>
              <a:rPr lang="en-US" sz="2800" b="0" u="none" strike="noStrike" dirty="0">
                <a:solidFill>
                  <a:schemeClr val="accent1"/>
                </a:solidFill>
                <a:effectLst/>
                <a:uFillTx/>
                <a:latin typeface="Freeway Gothic"/>
              </a:rPr>
              <a:t>How can we apply the Incident Response Lifecycle?</a:t>
            </a:r>
            <a:endParaRPr lang="en-US" sz="2800" b="0" u="none" strike="noStrike" dirty="0">
              <a:solidFill>
                <a:schemeClr val="accent5"/>
              </a:solidFill>
              <a:effectLst/>
              <a:uFillTx/>
              <a:latin typeface="Benguiat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686EA0"/>
              </a:buClr>
              <a:buFont typeface="Arial"/>
              <a:buChar char="•"/>
            </a:pPr>
            <a:r>
              <a:rPr lang="en-US" sz="2800" b="0" u="none" strike="noStrike" dirty="0">
                <a:solidFill>
                  <a:schemeClr val="accent1"/>
                </a:solidFill>
                <a:effectLst/>
                <a:uFillTx/>
                <a:latin typeface="Freeway Gothic"/>
              </a:rPr>
              <a:t>What is an Incident Response Framework?</a:t>
            </a:r>
            <a:endParaRPr lang="en-US" sz="2800" b="0" u="none" strike="noStrike" dirty="0">
              <a:solidFill>
                <a:schemeClr val="accent5"/>
              </a:solidFill>
              <a:effectLst/>
              <a:uFillTx/>
              <a:latin typeface="Benguiat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686EA0"/>
              </a:buClr>
              <a:buFont typeface="Arial"/>
              <a:buChar char="•"/>
            </a:pPr>
            <a:r>
              <a:rPr lang="en-US" sz="2800" b="0" u="none" strike="noStrike" dirty="0">
                <a:solidFill>
                  <a:schemeClr val="accent1"/>
                </a:solidFill>
                <a:effectLst/>
                <a:uFillTx/>
                <a:latin typeface="Freeway Gothic"/>
              </a:rPr>
              <a:t>How can we use an Incident Response Framework?</a:t>
            </a:r>
            <a:endParaRPr lang="en-US" sz="2800" b="0" u="none" strike="noStrike" dirty="0">
              <a:solidFill>
                <a:schemeClr val="accent5"/>
              </a:solidFill>
              <a:effectLst/>
              <a:uFillTx/>
              <a:latin typeface="Benguiat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en-US" sz="3200" b="0" u="none" strike="noStrike" dirty="0">
                <a:solidFill>
                  <a:schemeClr val="lt1"/>
                </a:solidFill>
                <a:effectLst/>
                <a:uFillTx/>
                <a:latin typeface="Freeway Gothic"/>
              </a:rPr>
              <a:t>Response,</a:t>
            </a:r>
            <a:r>
              <a:rPr lang="en-US" sz="3200" b="0" u="none" strike="noStrike" dirty="0">
                <a:solidFill>
                  <a:schemeClr val="accent1"/>
                </a:solidFill>
                <a:effectLst/>
                <a:uFillTx/>
                <a:latin typeface="Freeway Gothic"/>
              </a:rPr>
              <a:t> </a:t>
            </a:r>
            <a:r>
              <a:rPr lang="en-US" sz="3200" b="0" u="none" strike="noStrike" dirty="0">
                <a:solidFill>
                  <a:schemeClr val="accent6"/>
                </a:solidFill>
                <a:effectLst/>
                <a:uFillTx/>
                <a:latin typeface="Freeway Gothic"/>
              </a:rPr>
              <a:t>Lifecycle,</a:t>
            </a:r>
            <a:r>
              <a:rPr lang="en-US" sz="3200" b="0" u="none" strike="noStrike" dirty="0">
                <a:solidFill>
                  <a:schemeClr val="accent1"/>
                </a:solidFill>
                <a:effectLst/>
                <a:uFillTx/>
                <a:latin typeface="Freeway Gothic"/>
              </a:rPr>
              <a:t> </a:t>
            </a:r>
            <a:r>
              <a:rPr lang="en-US" sz="3200" b="0" u="none" strike="noStrike" dirty="0">
                <a:solidFill>
                  <a:schemeClr val="accent4"/>
                </a:solidFill>
                <a:effectLst/>
                <a:uFillTx/>
                <a:latin typeface="Freeway Gothic"/>
              </a:rPr>
              <a:t>Frameworks –</a:t>
            </a:r>
            <a:r>
              <a:rPr lang="en-US" sz="3200" b="0" u="none" strike="noStrike" dirty="0">
                <a:solidFill>
                  <a:srgbClr val="FFFF00"/>
                </a:solidFill>
                <a:effectLst/>
                <a:uFillTx/>
                <a:latin typeface="Freeway Gothic"/>
              </a:rPr>
              <a:t> Oh, My!</a:t>
            </a:r>
            <a:endParaRPr lang="en-US" sz="3200" b="0" u="none" strike="noStrike" dirty="0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4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en-US" sz="4000" b="0" u="none" strike="noStrike">
                <a:solidFill>
                  <a:schemeClr val="lt1"/>
                </a:solidFill>
                <a:effectLst/>
                <a:uFillTx/>
                <a:latin typeface="Freeway Gothic"/>
              </a:rPr>
              <a:t>The</a:t>
            </a:r>
            <a:r>
              <a:rPr lang="en-US" sz="4000" b="0" u="none" strike="noStrike">
                <a:solidFill>
                  <a:schemeClr val="accent1"/>
                </a:solidFill>
                <a:effectLst/>
                <a:uFillTx/>
                <a:latin typeface="Freeway Gothic"/>
              </a:rPr>
              <a:t> </a:t>
            </a:r>
            <a:r>
              <a:rPr lang="en-US" sz="4000" b="0" u="none" strike="noStrike">
                <a:solidFill>
                  <a:schemeClr val="accent6"/>
                </a:solidFill>
                <a:effectLst/>
                <a:uFillTx/>
                <a:latin typeface="Freeway Gothic"/>
              </a:rPr>
              <a:t>Incident Response</a:t>
            </a:r>
            <a:r>
              <a:rPr lang="en-US" sz="4000" b="0" u="none" strike="noStrike">
                <a:solidFill>
                  <a:schemeClr val="accent1"/>
                </a:solidFill>
                <a:effectLst/>
                <a:uFillTx/>
                <a:latin typeface="Freeway Gothic"/>
              </a:rPr>
              <a:t> </a:t>
            </a:r>
            <a:r>
              <a:rPr lang="en-US" sz="4000" b="0" u="none" strike="noStrike">
                <a:solidFill>
                  <a:schemeClr val="accent4"/>
                </a:solidFill>
                <a:effectLst/>
                <a:uFillTx/>
                <a:latin typeface="Freeway Gothic"/>
              </a:rPr>
              <a:t>Framework</a:t>
            </a:r>
            <a:endParaRPr lang="en-US" sz="4000" b="0" u="none" strike="noStrik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/>
          </p:nvPr>
        </p:nvSpPr>
        <p:spPr>
          <a:xfrm>
            <a:off x="838080" y="1690560"/>
            <a:ext cx="10515240" cy="4801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rmAutofit/>
          </a:bodyPr>
          <a:lstStyle/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686EA0"/>
              </a:buClr>
              <a:buFont typeface="Arial"/>
              <a:buChar char="•"/>
            </a:pPr>
            <a:r>
              <a:rPr lang="en-US" sz="2800" b="0" u="none" strike="noStrike" dirty="0">
                <a:solidFill>
                  <a:schemeClr val="accent1"/>
                </a:solidFill>
                <a:effectLst/>
                <a:uFillTx/>
                <a:latin typeface="Freeway Gothic"/>
              </a:rPr>
              <a:t>Structure for designing your Plan</a:t>
            </a:r>
            <a:endParaRPr lang="en-US" sz="2800" b="0" u="none" strike="noStrike" dirty="0">
              <a:solidFill>
                <a:schemeClr val="accent5"/>
              </a:solidFill>
              <a:effectLst/>
              <a:uFillTx/>
              <a:latin typeface="Benguiat"/>
            </a:endParaRPr>
          </a:p>
          <a:p>
            <a:pPr marL="685800" lvl="1" indent="-228600" defTabSz="914400">
              <a:lnSpc>
                <a:spcPct val="120000"/>
              </a:lnSpc>
              <a:spcBef>
                <a:spcPts val="499"/>
              </a:spcBef>
              <a:buClr>
                <a:srgbClr val="DEEBF6"/>
              </a:buClr>
              <a:buFont typeface="Arial"/>
              <a:buChar char="•"/>
            </a:pPr>
            <a:r>
              <a:rPr lang="en-US" sz="2400" b="0" u="none" strike="noStrike" dirty="0">
                <a:solidFill>
                  <a:schemeClr val="accent5"/>
                </a:solidFill>
                <a:effectLst/>
                <a:uFillTx/>
                <a:latin typeface="Freeway Gothic"/>
              </a:rPr>
              <a:t>Provides tried and tested guidance for your Incident Response.</a:t>
            </a:r>
            <a:endParaRPr lang="en-US" sz="2400" b="0" u="none" strike="noStrike" dirty="0">
              <a:solidFill>
                <a:schemeClr val="accent5"/>
              </a:solidFill>
              <a:effectLst/>
              <a:uFillTx/>
              <a:latin typeface="Benguiat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686EA0"/>
              </a:buClr>
              <a:buFont typeface="Arial"/>
              <a:buChar char="•"/>
            </a:pPr>
            <a:r>
              <a:rPr lang="en-US" sz="2800" b="0" u="none" strike="noStrike" dirty="0">
                <a:solidFill>
                  <a:schemeClr val="accent1"/>
                </a:solidFill>
                <a:effectLst/>
                <a:uFillTx/>
                <a:latin typeface="Freeway Gothic"/>
              </a:rPr>
              <a:t>Best Practices</a:t>
            </a:r>
            <a:endParaRPr lang="en-US" sz="2800" b="0" u="none" strike="noStrike" dirty="0">
              <a:solidFill>
                <a:schemeClr val="accent5"/>
              </a:solidFill>
              <a:effectLst/>
              <a:uFillTx/>
              <a:latin typeface="Benguiat"/>
            </a:endParaRPr>
          </a:p>
          <a:p>
            <a:pPr marL="685800" lvl="1" indent="-228600" defTabSz="914400">
              <a:lnSpc>
                <a:spcPct val="120000"/>
              </a:lnSpc>
              <a:spcBef>
                <a:spcPts val="499"/>
              </a:spcBef>
              <a:buClr>
                <a:srgbClr val="DEEBF6"/>
              </a:buClr>
              <a:buFont typeface="Arial"/>
              <a:buChar char="•"/>
            </a:pPr>
            <a:r>
              <a:rPr lang="en-US" sz="2400" b="0" u="none" strike="noStrike" dirty="0">
                <a:solidFill>
                  <a:schemeClr val="accent5"/>
                </a:solidFill>
                <a:effectLst/>
                <a:uFillTx/>
                <a:latin typeface="Freeway Gothic"/>
              </a:rPr>
              <a:t>Provides step by step to base your plan on.</a:t>
            </a:r>
            <a:endParaRPr lang="en-US" sz="2400" b="0" u="none" strike="noStrike" dirty="0">
              <a:solidFill>
                <a:schemeClr val="accent5"/>
              </a:solidFill>
              <a:effectLst/>
              <a:uFillTx/>
              <a:latin typeface="Benguiat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686EA0"/>
              </a:buClr>
              <a:buFont typeface="Arial"/>
              <a:buChar char="•"/>
            </a:pPr>
            <a:r>
              <a:rPr lang="en-US" sz="2800" b="0" u="none" strike="noStrike" dirty="0">
                <a:solidFill>
                  <a:schemeClr val="accent1"/>
                </a:solidFill>
                <a:effectLst/>
                <a:uFillTx/>
                <a:latin typeface="Freeway Gothic"/>
              </a:rPr>
              <a:t>Industry-known and accepted</a:t>
            </a:r>
            <a:endParaRPr lang="en-US" sz="2800" b="0" u="none" strike="noStrike" dirty="0">
              <a:solidFill>
                <a:schemeClr val="accent5"/>
              </a:solidFill>
              <a:effectLst/>
              <a:uFillTx/>
              <a:latin typeface="Benguiat"/>
            </a:endParaRPr>
          </a:p>
          <a:p>
            <a:pPr marL="685800" lvl="1" indent="-228600" defTabSz="914400">
              <a:lnSpc>
                <a:spcPct val="120000"/>
              </a:lnSpc>
              <a:spcBef>
                <a:spcPts val="499"/>
              </a:spcBef>
              <a:buClr>
                <a:srgbClr val="DEEBF6"/>
              </a:buClr>
              <a:buFont typeface="Arial"/>
              <a:buChar char="•"/>
            </a:pPr>
            <a:r>
              <a:rPr lang="en-US" sz="2400" b="0" u="none" strike="noStrike" dirty="0">
                <a:solidFill>
                  <a:schemeClr val="accent5"/>
                </a:solidFill>
                <a:effectLst/>
                <a:uFillTx/>
                <a:latin typeface="Freeway Gothic"/>
              </a:rPr>
              <a:t>Makes it easier if you need to bring in new team members.</a:t>
            </a:r>
            <a:endParaRPr lang="en-US" sz="2400" b="0" u="none" strike="noStrike" dirty="0">
              <a:solidFill>
                <a:schemeClr val="accent5"/>
              </a:solidFill>
              <a:effectLst/>
              <a:uFillTx/>
              <a:latin typeface="Benguia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7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en-US" sz="4000" b="0" u="none" strike="noStrike">
                <a:solidFill>
                  <a:schemeClr val="lt1"/>
                </a:solidFill>
                <a:effectLst/>
                <a:uFillTx/>
                <a:latin typeface="Freeway Gothic"/>
              </a:rPr>
              <a:t>The</a:t>
            </a:r>
            <a:r>
              <a:rPr lang="en-US" sz="4000" b="0" u="none" strike="noStrike">
                <a:solidFill>
                  <a:schemeClr val="accent1"/>
                </a:solidFill>
                <a:effectLst/>
                <a:uFillTx/>
                <a:latin typeface="Freeway Gothic"/>
              </a:rPr>
              <a:t> </a:t>
            </a:r>
            <a:r>
              <a:rPr lang="en-US" sz="4000" b="0" u="none" strike="noStrike">
                <a:solidFill>
                  <a:schemeClr val="accent6"/>
                </a:solidFill>
                <a:effectLst/>
                <a:uFillTx/>
                <a:latin typeface="Freeway Gothic"/>
              </a:rPr>
              <a:t>Incident Response</a:t>
            </a:r>
            <a:r>
              <a:rPr lang="en-US" sz="4000" b="0" u="none" strike="noStrike">
                <a:solidFill>
                  <a:schemeClr val="accent1"/>
                </a:solidFill>
                <a:effectLst/>
                <a:uFillTx/>
                <a:latin typeface="Freeway Gothic"/>
              </a:rPr>
              <a:t> </a:t>
            </a:r>
            <a:r>
              <a:rPr lang="en-US" sz="4000" b="0" u="none" strike="noStrike">
                <a:solidFill>
                  <a:schemeClr val="accent4"/>
                </a:solidFill>
                <a:effectLst/>
                <a:uFillTx/>
                <a:latin typeface="Freeway Gothic"/>
              </a:rPr>
              <a:t>Lifecycle</a:t>
            </a:r>
            <a:endParaRPr lang="en-US" sz="4000" b="0" u="none" strike="noStrik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/>
          </p:nvPr>
        </p:nvSpPr>
        <p:spPr>
          <a:xfrm>
            <a:off x="838080" y="1690560"/>
            <a:ext cx="10515240" cy="4801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rmAutofit fontScale="92500"/>
          </a:bodyPr>
          <a:lstStyle/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686EA0"/>
              </a:buClr>
              <a:buFont typeface="Arial"/>
              <a:buChar char="•"/>
            </a:pPr>
            <a:r>
              <a:rPr lang="en-US" sz="2800" b="0" u="none" strike="noStrike" dirty="0">
                <a:solidFill>
                  <a:schemeClr val="accent1"/>
                </a:solidFill>
                <a:effectLst/>
                <a:uFillTx/>
                <a:latin typeface="Freeway Gothic"/>
              </a:rPr>
              <a:t>Guidance on the steps involved in Incident Response</a:t>
            </a:r>
            <a:endParaRPr lang="en-US" sz="2800" b="0" u="none" strike="noStrike" dirty="0">
              <a:solidFill>
                <a:schemeClr val="accent5"/>
              </a:solidFill>
              <a:effectLst/>
              <a:uFillTx/>
              <a:latin typeface="Benguiat"/>
            </a:endParaRPr>
          </a:p>
          <a:p>
            <a:pPr marL="685800" lvl="1" indent="-228600" defTabSz="914400">
              <a:lnSpc>
                <a:spcPct val="120000"/>
              </a:lnSpc>
              <a:spcBef>
                <a:spcPts val="499"/>
              </a:spcBef>
              <a:buClr>
                <a:srgbClr val="DEEBF6"/>
              </a:buClr>
              <a:buFont typeface="Arial"/>
              <a:buChar char="•"/>
            </a:pPr>
            <a:r>
              <a:rPr lang="en-US" sz="2400" b="0" u="none" strike="noStrike" dirty="0">
                <a:solidFill>
                  <a:schemeClr val="accent5"/>
                </a:solidFill>
                <a:effectLst/>
                <a:uFillTx/>
                <a:latin typeface="Freeway Gothic"/>
              </a:rPr>
              <a:t>Breaks each item down to specifics.</a:t>
            </a:r>
            <a:endParaRPr lang="en-US" sz="2400" b="0" u="none" strike="noStrike" dirty="0">
              <a:solidFill>
                <a:schemeClr val="accent5"/>
              </a:solidFill>
              <a:effectLst/>
              <a:uFillTx/>
              <a:latin typeface="Benguiat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417"/>
              </a:spcBef>
              <a:buClr>
                <a:srgbClr val="686EA0"/>
              </a:buClr>
              <a:buFont typeface="Arial"/>
              <a:buChar char="•"/>
            </a:pPr>
            <a:r>
              <a:rPr lang="en-US" sz="2800" b="0" u="none" strike="noStrike" dirty="0">
                <a:solidFill>
                  <a:schemeClr val="accent1"/>
                </a:solidFill>
                <a:effectLst/>
                <a:uFillTx/>
                <a:latin typeface="Freeway Gothic"/>
              </a:rPr>
              <a:t>Defines what happens in each checkpoint of the IR.</a:t>
            </a:r>
            <a:endParaRPr lang="en-US" sz="2800" b="0" u="none" strike="noStrike" dirty="0">
              <a:solidFill>
                <a:schemeClr val="accent5"/>
              </a:solidFill>
              <a:effectLst/>
              <a:uFillTx/>
              <a:latin typeface="Benguiat"/>
            </a:endParaRPr>
          </a:p>
          <a:p>
            <a:pPr marL="685800" lvl="1" indent="-228600" defTabSz="914400">
              <a:lnSpc>
                <a:spcPct val="120000"/>
              </a:lnSpc>
              <a:spcBef>
                <a:spcPts val="499"/>
              </a:spcBef>
              <a:buClr>
                <a:srgbClr val="DEEBF6"/>
              </a:buClr>
              <a:buFont typeface="Arial"/>
              <a:buChar char="•"/>
            </a:pPr>
            <a:r>
              <a:rPr lang="en-US" sz="2400" b="0" u="none" strike="noStrike" dirty="0">
                <a:solidFill>
                  <a:schemeClr val="accent5"/>
                </a:solidFill>
                <a:effectLst/>
                <a:uFillTx/>
                <a:latin typeface="Freeway Gothic"/>
              </a:rPr>
              <a:t>Also defines who is responsible.</a:t>
            </a:r>
            <a:endParaRPr lang="en-US" sz="2400" b="0" u="none" strike="noStrike" dirty="0">
              <a:solidFill>
                <a:schemeClr val="accent5"/>
              </a:solidFill>
              <a:effectLst/>
              <a:uFillTx/>
              <a:latin typeface="Benguiat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686EA0"/>
              </a:buClr>
              <a:buFont typeface="Arial"/>
              <a:buChar char="•"/>
            </a:pPr>
            <a:r>
              <a:rPr lang="en-US" sz="2800" b="0" u="none" strike="noStrike" dirty="0">
                <a:solidFill>
                  <a:schemeClr val="accent1"/>
                </a:solidFill>
                <a:effectLst/>
                <a:uFillTx/>
                <a:latin typeface="Freeway Gothic"/>
              </a:rPr>
              <a:t>Segments each section of the response process</a:t>
            </a:r>
            <a:endParaRPr lang="en-US" sz="2800" b="0" u="none" strike="noStrike" dirty="0">
              <a:solidFill>
                <a:schemeClr val="accent5"/>
              </a:solidFill>
              <a:effectLst/>
              <a:uFillTx/>
              <a:latin typeface="Benguiat"/>
            </a:endParaRPr>
          </a:p>
          <a:p>
            <a:pPr marL="685800" lvl="1" indent="-228600" defTabSz="914400">
              <a:lnSpc>
                <a:spcPct val="120000"/>
              </a:lnSpc>
              <a:spcBef>
                <a:spcPts val="499"/>
              </a:spcBef>
              <a:buClr>
                <a:srgbClr val="DEEBF6"/>
              </a:buClr>
              <a:buFont typeface="Arial"/>
              <a:buChar char="•"/>
            </a:pPr>
            <a:r>
              <a:rPr lang="en-US" sz="2400" b="0" u="none" strike="noStrike" dirty="0">
                <a:solidFill>
                  <a:schemeClr val="accent5"/>
                </a:solidFill>
                <a:effectLst/>
                <a:uFillTx/>
                <a:latin typeface="Freeway Gothic"/>
              </a:rPr>
              <a:t>Each part of the lifecycle serves a specific purpose.</a:t>
            </a:r>
            <a:endParaRPr lang="en-US" sz="2400" b="0" u="none" strike="noStrike" dirty="0">
              <a:solidFill>
                <a:schemeClr val="accent5"/>
              </a:solidFill>
              <a:effectLst/>
              <a:uFillTx/>
              <a:latin typeface="Benguiat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686EA0"/>
              </a:buClr>
              <a:buFont typeface="Arial"/>
              <a:buChar char="•"/>
            </a:pPr>
            <a:r>
              <a:rPr lang="en-US" sz="2800" b="0" u="none" strike="noStrike" dirty="0">
                <a:solidFill>
                  <a:schemeClr val="accent1"/>
                </a:solidFill>
                <a:effectLst/>
                <a:uFillTx/>
                <a:latin typeface="Freeway Gothic"/>
              </a:rPr>
              <a:t>Keeps Process in Order</a:t>
            </a:r>
            <a:endParaRPr lang="en-US" sz="2800" b="0" u="none" strike="noStrike" dirty="0">
              <a:solidFill>
                <a:schemeClr val="accent5"/>
              </a:solidFill>
              <a:effectLst/>
              <a:uFillTx/>
              <a:latin typeface="Benguiat"/>
            </a:endParaRPr>
          </a:p>
          <a:p>
            <a:pPr marL="685800" lvl="1" indent="-228600" defTabSz="914400">
              <a:lnSpc>
                <a:spcPct val="120000"/>
              </a:lnSpc>
              <a:spcBef>
                <a:spcPts val="499"/>
              </a:spcBef>
              <a:buClr>
                <a:srgbClr val="DEEBF6"/>
              </a:buClr>
              <a:buFont typeface="Arial"/>
              <a:buChar char="•"/>
            </a:pPr>
            <a:r>
              <a:rPr lang="en-US" sz="2400" b="0" u="none" strike="noStrike" dirty="0">
                <a:solidFill>
                  <a:schemeClr val="accent5"/>
                </a:solidFill>
                <a:effectLst/>
                <a:uFillTx/>
                <a:latin typeface="Freeway Gothic"/>
              </a:rPr>
              <a:t>Knowing what to do helps.</a:t>
            </a:r>
            <a:endParaRPr lang="en-US" sz="2400" b="0" u="none" strike="noStrike" dirty="0">
              <a:solidFill>
                <a:schemeClr val="accent5"/>
              </a:solidFill>
              <a:effectLst/>
              <a:uFillTx/>
              <a:latin typeface="Benguia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9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F27A8437-5D44-C22C-E81F-1619FC8C8230}"/>
              </a:ext>
            </a:extLst>
          </p:cNvPr>
          <p:cNvGrpSpPr/>
          <p:nvPr/>
        </p:nvGrpSpPr>
        <p:grpSpPr>
          <a:xfrm>
            <a:off x="4538093" y="1885772"/>
            <a:ext cx="3114322" cy="3114140"/>
            <a:chOff x="4451738" y="1986230"/>
            <a:chExt cx="3114322" cy="3114140"/>
          </a:xfrm>
        </p:grpSpPr>
        <p:sp>
          <p:nvSpPr>
            <p:cNvPr id="45" name="Freeform: Shape 24">
              <a:extLst>
                <a:ext uri="{FF2B5EF4-FFF2-40B4-BE49-F238E27FC236}">
                  <a16:creationId xmlns:a16="http://schemas.microsoft.com/office/drawing/2014/main" id="{6A92422C-0D9C-72E2-D341-57F7F4E8CB4B}"/>
                </a:ext>
              </a:extLst>
            </p:cNvPr>
            <p:cNvSpPr/>
            <p:nvPr/>
          </p:nvSpPr>
          <p:spPr>
            <a:xfrm rot="10800000">
              <a:off x="4662332" y="1986230"/>
              <a:ext cx="1344769" cy="944427"/>
            </a:xfrm>
            <a:custGeom>
              <a:avLst/>
              <a:gdLst>
                <a:gd name="connsiteX0" fmla="*/ 0 w 1344769"/>
                <a:gd name="connsiteY0" fmla="*/ 944427 h 944427"/>
                <a:gd name="connsiteX1" fmla="*/ 0 w 1344769"/>
                <a:gd name="connsiteY1" fmla="*/ 610416 h 944427"/>
                <a:gd name="connsiteX2" fmla="*/ 123261 w 1344769"/>
                <a:gd name="connsiteY2" fmla="*/ 604192 h 944427"/>
                <a:gd name="connsiteX3" fmla="*/ 1012456 w 1344769"/>
                <a:gd name="connsiteY3" fmla="*/ 71232 h 944427"/>
                <a:gd name="connsiteX4" fmla="*/ 1055730 w 1344769"/>
                <a:gd name="connsiteY4" fmla="*/ 0 h 944427"/>
                <a:gd name="connsiteX5" fmla="*/ 1344769 w 1344769"/>
                <a:gd name="connsiteY5" fmla="*/ 166877 h 944427"/>
                <a:gd name="connsiteX6" fmla="*/ 1289423 w 1344769"/>
                <a:gd name="connsiteY6" fmla="*/ 257980 h 944427"/>
                <a:gd name="connsiteX7" fmla="*/ 157412 w 1344769"/>
                <a:gd name="connsiteY7" fmla="*/ 936479 h 944427"/>
                <a:gd name="connsiteX8" fmla="*/ 0 w 1344769"/>
                <a:gd name="connsiteY8" fmla="*/ 944427 h 944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44769" h="944427">
                  <a:moveTo>
                    <a:pt x="0" y="944427"/>
                  </a:moveTo>
                  <a:lnTo>
                    <a:pt x="0" y="610416"/>
                  </a:lnTo>
                  <a:lnTo>
                    <a:pt x="123261" y="604192"/>
                  </a:lnTo>
                  <a:cubicBezTo>
                    <a:pt x="493329" y="566610"/>
                    <a:pt x="814628" y="364056"/>
                    <a:pt x="1012456" y="71232"/>
                  </a:cubicBezTo>
                  <a:lnTo>
                    <a:pt x="1055730" y="0"/>
                  </a:lnTo>
                  <a:lnTo>
                    <a:pt x="1344769" y="166877"/>
                  </a:lnTo>
                  <a:lnTo>
                    <a:pt x="1289423" y="257980"/>
                  </a:lnTo>
                  <a:cubicBezTo>
                    <a:pt x="1037573" y="630767"/>
                    <a:pt x="628536" y="888633"/>
                    <a:pt x="157412" y="936479"/>
                  </a:cubicBezTo>
                  <a:lnTo>
                    <a:pt x="0" y="94442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6" name="Freeform: Shape 23">
              <a:extLst>
                <a:ext uri="{FF2B5EF4-FFF2-40B4-BE49-F238E27FC236}">
                  <a16:creationId xmlns:a16="http://schemas.microsoft.com/office/drawing/2014/main" id="{E1F2A2AF-2348-078C-ECDB-DF22FE5E733C}"/>
                </a:ext>
              </a:extLst>
            </p:cNvPr>
            <p:cNvSpPr/>
            <p:nvPr/>
          </p:nvSpPr>
          <p:spPr>
            <a:xfrm rot="10800000">
              <a:off x="6010700" y="1986230"/>
              <a:ext cx="1344768" cy="944427"/>
            </a:xfrm>
            <a:custGeom>
              <a:avLst/>
              <a:gdLst>
                <a:gd name="connsiteX0" fmla="*/ 1344768 w 1344768"/>
                <a:gd name="connsiteY0" fmla="*/ 944427 h 944427"/>
                <a:gd name="connsiteX1" fmla="*/ 1187358 w 1344768"/>
                <a:gd name="connsiteY1" fmla="*/ 936479 h 944427"/>
                <a:gd name="connsiteX2" fmla="*/ 55347 w 1344768"/>
                <a:gd name="connsiteY2" fmla="*/ 257980 h 944427"/>
                <a:gd name="connsiteX3" fmla="*/ 0 w 1344768"/>
                <a:gd name="connsiteY3" fmla="*/ 166877 h 944427"/>
                <a:gd name="connsiteX4" fmla="*/ 289040 w 1344768"/>
                <a:gd name="connsiteY4" fmla="*/ 0 h 944427"/>
                <a:gd name="connsiteX5" fmla="*/ 332314 w 1344768"/>
                <a:gd name="connsiteY5" fmla="*/ 71232 h 944427"/>
                <a:gd name="connsiteX6" fmla="*/ 1221509 w 1344768"/>
                <a:gd name="connsiteY6" fmla="*/ 604192 h 944427"/>
                <a:gd name="connsiteX7" fmla="*/ 1344768 w 1344768"/>
                <a:gd name="connsiteY7" fmla="*/ 610416 h 944427"/>
                <a:gd name="connsiteX8" fmla="*/ 1344768 w 1344768"/>
                <a:gd name="connsiteY8" fmla="*/ 944427 h 944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44768" h="944427">
                  <a:moveTo>
                    <a:pt x="1344768" y="944427"/>
                  </a:moveTo>
                  <a:lnTo>
                    <a:pt x="1187358" y="936479"/>
                  </a:lnTo>
                  <a:cubicBezTo>
                    <a:pt x="716234" y="888633"/>
                    <a:pt x="307196" y="630767"/>
                    <a:pt x="55347" y="257980"/>
                  </a:cubicBezTo>
                  <a:lnTo>
                    <a:pt x="0" y="166877"/>
                  </a:lnTo>
                  <a:lnTo>
                    <a:pt x="289040" y="0"/>
                  </a:lnTo>
                  <a:lnTo>
                    <a:pt x="332314" y="71232"/>
                  </a:lnTo>
                  <a:cubicBezTo>
                    <a:pt x="530142" y="364056"/>
                    <a:pt x="851440" y="566610"/>
                    <a:pt x="1221509" y="604192"/>
                  </a:cubicBezTo>
                  <a:lnTo>
                    <a:pt x="1344768" y="610416"/>
                  </a:lnTo>
                  <a:lnTo>
                    <a:pt x="1344768" y="94442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7" name="Freeform: Shape 19">
              <a:extLst>
                <a:ext uri="{FF2B5EF4-FFF2-40B4-BE49-F238E27FC236}">
                  <a16:creationId xmlns:a16="http://schemas.microsoft.com/office/drawing/2014/main" id="{A1F1DB67-19C5-21EE-1AB0-DEE97D33CB80}"/>
                </a:ext>
              </a:extLst>
            </p:cNvPr>
            <p:cNvSpPr/>
            <p:nvPr/>
          </p:nvSpPr>
          <p:spPr>
            <a:xfrm rot="10800000">
              <a:off x="4451738" y="2766857"/>
              <a:ext cx="497762" cy="1552885"/>
            </a:xfrm>
            <a:custGeom>
              <a:avLst/>
              <a:gdLst>
                <a:gd name="connsiteX0" fmla="*/ 289039 w 497762"/>
                <a:gd name="connsiteY0" fmla="*/ 1552885 h 1552885"/>
                <a:gd name="connsiteX1" fmla="*/ 0 w 497762"/>
                <a:gd name="connsiteY1" fmla="*/ 1386008 h 1552885"/>
                <a:gd name="connsiteX2" fmla="*/ 16123 w 497762"/>
                <a:gd name="connsiteY2" fmla="*/ 1359468 h 1552885"/>
                <a:gd name="connsiteX3" fmla="*/ 163751 w 497762"/>
                <a:gd name="connsiteY3" fmla="*/ 776442 h 1552885"/>
                <a:gd name="connsiteX4" fmla="*/ 16123 w 497762"/>
                <a:gd name="connsiteY4" fmla="*/ 193416 h 1552885"/>
                <a:gd name="connsiteX5" fmla="*/ 0 w 497762"/>
                <a:gd name="connsiteY5" fmla="*/ 166877 h 1552885"/>
                <a:gd name="connsiteX6" fmla="*/ 289040 w 497762"/>
                <a:gd name="connsiteY6" fmla="*/ 0 h 1552885"/>
                <a:gd name="connsiteX7" fmla="*/ 309821 w 497762"/>
                <a:gd name="connsiteY7" fmla="*/ 34207 h 1552885"/>
                <a:gd name="connsiteX8" fmla="*/ 497762 w 497762"/>
                <a:gd name="connsiteY8" fmla="*/ 776442 h 1552885"/>
                <a:gd name="connsiteX9" fmla="*/ 309821 w 497762"/>
                <a:gd name="connsiteY9" fmla="*/ 1518677 h 1552885"/>
                <a:gd name="connsiteX10" fmla="*/ 289039 w 497762"/>
                <a:gd name="connsiteY10" fmla="*/ 1552885 h 1552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97762" h="1552885">
                  <a:moveTo>
                    <a:pt x="289039" y="1552885"/>
                  </a:moveTo>
                  <a:lnTo>
                    <a:pt x="0" y="1386008"/>
                  </a:lnTo>
                  <a:lnTo>
                    <a:pt x="16123" y="1359468"/>
                  </a:lnTo>
                  <a:cubicBezTo>
                    <a:pt x="110272" y="1186156"/>
                    <a:pt x="163751" y="987544"/>
                    <a:pt x="163751" y="776442"/>
                  </a:cubicBezTo>
                  <a:cubicBezTo>
                    <a:pt x="163751" y="565340"/>
                    <a:pt x="110272" y="366728"/>
                    <a:pt x="16123" y="193416"/>
                  </a:cubicBezTo>
                  <a:lnTo>
                    <a:pt x="0" y="166877"/>
                  </a:lnTo>
                  <a:lnTo>
                    <a:pt x="289040" y="0"/>
                  </a:lnTo>
                  <a:lnTo>
                    <a:pt x="309821" y="34207"/>
                  </a:lnTo>
                  <a:cubicBezTo>
                    <a:pt x="429680" y="254846"/>
                    <a:pt x="497762" y="507693"/>
                    <a:pt x="497762" y="776442"/>
                  </a:cubicBezTo>
                  <a:cubicBezTo>
                    <a:pt x="497762" y="1045191"/>
                    <a:pt x="429679" y="1298038"/>
                    <a:pt x="309821" y="1518677"/>
                  </a:cubicBezTo>
                  <a:lnTo>
                    <a:pt x="289039" y="1552885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8" name="Freeform: Shape 18">
              <a:extLst>
                <a:ext uri="{FF2B5EF4-FFF2-40B4-BE49-F238E27FC236}">
                  <a16:creationId xmlns:a16="http://schemas.microsoft.com/office/drawing/2014/main" id="{EFE18B36-8B80-F242-333C-A2DFD322912D}"/>
                </a:ext>
              </a:extLst>
            </p:cNvPr>
            <p:cNvSpPr/>
            <p:nvPr/>
          </p:nvSpPr>
          <p:spPr>
            <a:xfrm rot="10800000">
              <a:off x="7068298" y="2766857"/>
              <a:ext cx="497762" cy="1552885"/>
            </a:xfrm>
            <a:custGeom>
              <a:avLst/>
              <a:gdLst>
                <a:gd name="connsiteX0" fmla="*/ 208722 w 497762"/>
                <a:gd name="connsiteY0" fmla="*/ 1552885 h 1552885"/>
                <a:gd name="connsiteX1" fmla="*/ 187941 w 497762"/>
                <a:gd name="connsiteY1" fmla="*/ 1518677 h 1552885"/>
                <a:gd name="connsiteX2" fmla="*/ 0 w 497762"/>
                <a:gd name="connsiteY2" fmla="*/ 776442 h 1552885"/>
                <a:gd name="connsiteX3" fmla="*/ 187941 w 497762"/>
                <a:gd name="connsiteY3" fmla="*/ 34207 h 1552885"/>
                <a:gd name="connsiteX4" fmla="*/ 208722 w 497762"/>
                <a:gd name="connsiteY4" fmla="*/ 0 h 1552885"/>
                <a:gd name="connsiteX5" fmla="*/ 497762 w 497762"/>
                <a:gd name="connsiteY5" fmla="*/ 166877 h 1552885"/>
                <a:gd name="connsiteX6" fmla="*/ 481639 w 497762"/>
                <a:gd name="connsiteY6" fmla="*/ 193416 h 1552885"/>
                <a:gd name="connsiteX7" fmla="*/ 334011 w 497762"/>
                <a:gd name="connsiteY7" fmla="*/ 776442 h 1552885"/>
                <a:gd name="connsiteX8" fmla="*/ 481639 w 497762"/>
                <a:gd name="connsiteY8" fmla="*/ 1359468 h 1552885"/>
                <a:gd name="connsiteX9" fmla="*/ 497762 w 497762"/>
                <a:gd name="connsiteY9" fmla="*/ 1386008 h 1552885"/>
                <a:gd name="connsiteX10" fmla="*/ 208722 w 497762"/>
                <a:gd name="connsiteY10" fmla="*/ 1552885 h 1552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97762" h="1552885">
                  <a:moveTo>
                    <a:pt x="208722" y="1552885"/>
                  </a:moveTo>
                  <a:lnTo>
                    <a:pt x="187941" y="1518677"/>
                  </a:lnTo>
                  <a:cubicBezTo>
                    <a:pt x="68082" y="1298038"/>
                    <a:pt x="0" y="1045191"/>
                    <a:pt x="0" y="776442"/>
                  </a:cubicBezTo>
                  <a:cubicBezTo>
                    <a:pt x="0" y="507693"/>
                    <a:pt x="68082" y="254846"/>
                    <a:pt x="187941" y="34207"/>
                  </a:cubicBezTo>
                  <a:lnTo>
                    <a:pt x="208722" y="0"/>
                  </a:lnTo>
                  <a:lnTo>
                    <a:pt x="497762" y="166877"/>
                  </a:lnTo>
                  <a:lnTo>
                    <a:pt x="481639" y="193416"/>
                  </a:lnTo>
                  <a:cubicBezTo>
                    <a:pt x="387490" y="366728"/>
                    <a:pt x="334011" y="565340"/>
                    <a:pt x="334011" y="776442"/>
                  </a:cubicBezTo>
                  <a:cubicBezTo>
                    <a:pt x="334011" y="987544"/>
                    <a:pt x="387490" y="1186156"/>
                    <a:pt x="481639" y="1359468"/>
                  </a:cubicBezTo>
                  <a:lnTo>
                    <a:pt x="497762" y="1386008"/>
                  </a:lnTo>
                  <a:lnTo>
                    <a:pt x="208722" y="155288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9" name="Freeform: Shape 11">
              <a:extLst>
                <a:ext uri="{FF2B5EF4-FFF2-40B4-BE49-F238E27FC236}">
                  <a16:creationId xmlns:a16="http://schemas.microsoft.com/office/drawing/2014/main" id="{53D6460B-AABA-FABD-2420-FA242BD7B93D}"/>
                </a:ext>
              </a:extLst>
            </p:cNvPr>
            <p:cNvSpPr/>
            <p:nvPr/>
          </p:nvSpPr>
          <p:spPr>
            <a:xfrm rot="10800000">
              <a:off x="4662330" y="4155943"/>
              <a:ext cx="1344770" cy="944427"/>
            </a:xfrm>
            <a:custGeom>
              <a:avLst/>
              <a:gdLst>
                <a:gd name="connsiteX0" fmla="*/ 1055730 w 1344770"/>
                <a:gd name="connsiteY0" fmla="*/ 944427 h 944427"/>
                <a:gd name="connsiteX1" fmla="*/ 1012456 w 1344770"/>
                <a:gd name="connsiteY1" fmla="*/ 873195 h 944427"/>
                <a:gd name="connsiteX2" fmla="*/ 123261 w 1344770"/>
                <a:gd name="connsiteY2" fmla="*/ 340235 h 944427"/>
                <a:gd name="connsiteX3" fmla="*/ 0 w 1344770"/>
                <a:gd name="connsiteY3" fmla="*/ 334011 h 944427"/>
                <a:gd name="connsiteX4" fmla="*/ 0 w 1344770"/>
                <a:gd name="connsiteY4" fmla="*/ 0 h 944427"/>
                <a:gd name="connsiteX5" fmla="*/ 157412 w 1344770"/>
                <a:gd name="connsiteY5" fmla="*/ 7948 h 944427"/>
                <a:gd name="connsiteX6" fmla="*/ 1289423 w 1344770"/>
                <a:gd name="connsiteY6" fmla="*/ 686447 h 944427"/>
                <a:gd name="connsiteX7" fmla="*/ 1344770 w 1344770"/>
                <a:gd name="connsiteY7" fmla="*/ 777550 h 944427"/>
                <a:gd name="connsiteX8" fmla="*/ 1055730 w 1344770"/>
                <a:gd name="connsiteY8" fmla="*/ 944427 h 944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44770" h="944427">
                  <a:moveTo>
                    <a:pt x="1055730" y="944427"/>
                  </a:moveTo>
                  <a:lnTo>
                    <a:pt x="1012456" y="873195"/>
                  </a:lnTo>
                  <a:cubicBezTo>
                    <a:pt x="814628" y="580371"/>
                    <a:pt x="493330" y="377818"/>
                    <a:pt x="123261" y="340235"/>
                  </a:cubicBezTo>
                  <a:lnTo>
                    <a:pt x="0" y="334011"/>
                  </a:lnTo>
                  <a:lnTo>
                    <a:pt x="0" y="0"/>
                  </a:lnTo>
                  <a:lnTo>
                    <a:pt x="157412" y="7948"/>
                  </a:lnTo>
                  <a:cubicBezTo>
                    <a:pt x="628536" y="55794"/>
                    <a:pt x="1037574" y="313660"/>
                    <a:pt x="1289423" y="686447"/>
                  </a:cubicBezTo>
                  <a:lnTo>
                    <a:pt x="1344770" y="777550"/>
                  </a:lnTo>
                  <a:lnTo>
                    <a:pt x="1055730" y="944427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0" name="Freeform: Shape 10">
              <a:extLst>
                <a:ext uri="{FF2B5EF4-FFF2-40B4-BE49-F238E27FC236}">
                  <a16:creationId xmlns:a16="http://schemas.microsoft.com/office/drawing/2014/main" id="{EAB2609B-8790-445D-1AA9-3AF289E8B1BE}"/>
                </a:ext>
              </a:extLst>
            </p:cNvPr>
            <p:cNvSpPr/>
            <p:nvPr/>
          </p:nvSpPr>
          <p:spPr>
            <a:xfrm rot="10800000">
              <a:off x="6010700" y="4155943"/>
              <a:ext cx="1344768" cy="944427"/>
            </a:xfrm>
            <a:custGeom>
              <a:avLst/>
              <a:gdLst>
                <a:gd name="connsiteX0" fmla="*/ 289040 w 1344768"/>
                <a:gd name="connsiteY0" fmla="*/ 944427 h 944427"/>
                <a:gd name="connsiteX1" fmla="*/ 0 w 1344768"/>
                <a:gd name="connsiteY1" fmla="*/ 777550 h 944427"/>
                <a:gd name="connsiteX2" fmla="*/ 55347 w 1344768"/>
                <a:gd name="connsiteY2" fmla="*/ 686447 h 944427"/>
                <a:gd name="connsiteX3" fmla="*/ 1187358 w 1344768"/>
                <a:gd name="connsiteY3" fmla="*/ 7948 h 944427"/>
                <a:gd name="connsiteX4" fmla="*/ 1344768 w 1344768"/>
                <a:gd name="connsiteY4" fmla="*/ 0 h 944427"/>
                <a:gd name="connsiteX5" fmla="*/ 1344768 w 1344768"/>
                <a:gd name="connsiteY5" fmla="*/ 334011 h 944427"/>
                <a:gd name="connsiteX6" fmla="*/ 1221509 w 1344768"/>
                <a:gd name="connsiteY6" fmla="*/ 340235 h 944427"/>
                <a:gd name="connsiteX7" fmla="*/ 332314 w 1344768"/>
                <a:gd name="connsiteY7" fmla="*/ 873195 h 944427"/>
                <a:gd name="connsiteX8" fmla="*/ 289040 w 1344768"/>
                <a:gd name="connsiteY8" fmla="*/ 944427 h 944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44768" h="944427">
                  <a:moveTo>
                    <a:pt x="289040" y="944427"/>
                  </a:moveTo>
                  <a:lnTo>
                    <a:pt x="0" y="777550"/>
                  </a:lnTo>
                  <a:lnTo>
                    <a:pt x="55347" y="686447"/>
                  </a:lnTo>
                  <a:cubicBezTo>
                    <a:pt x="307196" y="313660"/>
                    <a:pt x="716234" y="55794"/>
                    <a:pt x="1187358" y="7948"/>
                  </a:cubicBezTo>
                  <a:lnTo>
                    <a:pt x="1344768" y="0"/>
                  </a:lnTo>
                  <a:lnTo>
                    <a:pt x="1344768" y="334011"/>
                  </a:lnTo>
                  <a:lnTo>
                    <a:pt x="1221509" y="340235"/>
                  </a:lnTo>
                  <a:cubicBezTo>
                    <a:pt x="851440" y="377818"/>
                    <a:pt x="530142" y="580371"/>
                    <a:pt x="332314" y="873195"/>
                  </a:cubicBezTo>
                  <a:lnTo>
                    <a:pt x="289040" y="944427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6" name="Oval 5">
            <a:extLst>
              <a:ext uri="{FF2B5EF4-FFF2-40B4-BE49-F238E27FC236}">
                <a16:creationId xmlns:a16="http://schemas.microsoft.com/office/drawing/2014/main" id="{7EBF872C-C108-AD4C-9AB9-E7D534BA23A0}"/>
              </a:ext>
            </a:extLst>
          </p:cNvPr>
          <p:cNvSpPr/>
          <p:nvPr/>
        </p:nvSpPr>
        <p:spPr>
          <a:xfrm>
            <a:off x="4060079" y="1407667"/>
            <a:ext cx="4070350" cy="4070350"/>
          </a:xfrm>
          <a:prstGeom prst="ellipse">
            <a:avLst/>
          </a:prstGeom>
          <a:noFill/>
          <a:ln>
            <a:solidFill>
              <a:srgbClr val="81C8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B9398B4-13AA-75D9-9B0A-71266DEA4085}"/>
              </a:ext>
            </a:extLst>
          </p:cNvPr>
          <p:cNvGrpSpPr/>
          <p:nvPr/>
        </p:nvGrpSpPr>
        <p:grpSpPr>
          <a:xfrm>
            <a:off x="4538092" y="1509534"/>
            <a:ext cx="611875" cy="611875"/>
            <a:chOff x="4294363" y="1765566"/>
            <a:chExt cx="611875" cy="611875"/>
          </a:xfrm>
        </p:grpSpPr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1B47AEC5-3AA2-B816-CDA8-8D3FA728DD89}"/>
                </a:ext>
              </a:extLst>
            </p:cNvPr>
            <p:cNvSpPr/>
            <p:nvPr/>
          </p:nvSpPr>
          <p:spPr>
            <a:xfrm>
              <a:off x="4294363" y="1765566"/>
              <a:ext cx="611875" cy="611875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44" name="Graphic 43" descr="Target Audience">
              <a:extLst>
                <a:ext uri="{FF2B5EF4-FFF2-40B4-BE49-F238E27FC236}">
                  <a16:creationId xmlns:a16="http://schemas.microsoft.com/office/drawing/2014/main" id="{6F229AA2-6D7D-F131-748E-C22C138FC58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351419" y="1822622"/>
              <a:ext cx="497763" cy="497763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B6571D5E-5EF2-92FA-D8C1-CA219AB63B8D}"/>
              </a:ext>
            </a:extLst>
          </p:cNvPr>
          <p:cNvGrpSpPr/>
          <p:nvPr/>
        </p:nvGrpSpPr>
        <p:grpSpPr>
          <a:xfrm>
            <a:off x="3754142" y="3136903"/>
            <a:ext cx="611875" cy="611875"/>
            <a:chOff x="3510413" y="3392935"/>
            <a:chExt cx="611875" cy="611875"/>
          </a:xfrm>
        </p:grpSpPr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56C18249-CABD-7419-3905-F5C39BD895CF}"/>
                </a:ext>
              </a:extLst>
            </p:cNvPr>
            <p:cNvSpPr/>
            <p:nvPr/>
          </p:nvSpPr>
          <p:spPr>
            <a:xfrm>
              <a:off x="3510413" y="3392935"/>
              <a:ext cx="611875" cy="611875"/>
            </a:xfrm>
            <a:prstGeom prst="ellips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42" name="Graphic 41" descr="Meeting">
              <a:extLst>
                <a:ext uri="{FF2B5EF4-FFF2-40B4-BE49-F238E27FC236}">
                  <a16:creationId xmlns:a16="http://schemas.microsoft.com/office/drawing/2014/main" id="{FA4EC05C-0FC7-8EC6-FE95-C85C1161792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567469" y="3449991"/>
              <a:ext cx="497763" cy="497763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AD0BFC76-CE25-386C-D748-F378E55F9BBE}"/>
              </a:ext>
            </a:extLst>
          </p:cNvPr>
          <p:cNvGrpSpPr/>
          <p:nvPr/>
        </p:nvGrpSpPr>
        <p:grpSpPr>
          <a:xfrm>
            <a:off x="4700444" y="4842363"/>
            <a:ext cx="611875" cy="611875"/>
            <a:chOff x="4486188" y="5160850"/>
            <a:chExt cx="611875" cy="611875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55040C71-7EE2-71A1-4953-8F713F57DAEF}"/>
                </a:ext>
              </a:extLst>
            </p:cNvPr>
            <p:cNvSpPr/>
            <p:nvPr/>
          </p:nvSpPr>
          <p:spPr>
            <a:xfrm>
              <a:off x="4486188" y="5160850"/>
              <a:ext cx="611875" cy="611875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40" name="Graphic 39" descr="Boardroom">
              <a:extLst>
                <a:ext uri="{FF2B5EF4-FFF2-40B4-BE49-F238E27FC236}">
                  <a16:creationId xmlns:a16="http://schemas.microsoft.com/office/drawing/2014/main" id="{22BB4791-6195-C41D-DDA0-ECAAE121B4C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543244" y="5217906"/>
              <a:ext cx="497763" cy="497763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E5A8DB7-D1FC-A159-9CB0-7DCFEB1AB3BA}"/>
              </a:ext>
            </a:extLst>
          </p:cNvPr>
          <p:cNvGrpSpPr/>
          <p:nvPr/>
        </p:nvGrpSpPr>
        <p:grpSpPr>
          <a:xfrm>
            <a:off x="7824491" y="3172968"/>
            <a:ext cx="611875" cy="611875"/>
            <a:chOff x="7580762" y="3429000"/>
            <a:chExt cx="611875" cy="611875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C28E24DD-4B21-D0F6-8E97-BEB5A0558581}"/>
                </a:ext>
              </a:extLst>
            </p:cNvPr>
            <p:cNvSpPr/>
            <p:nvPr/>
          </p:nvSpPr>
          <p:spPr>
            <a:xfrm>
              <a:off x="7580762" y="3429000"/>
              <a:ext cx="611875" cy="611875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38" name="Graphic 37" descr="Group brainstorm">
              <a:extLst>
                <a:ext uri="{FF2B5EF4-FFF2-40B4-BE49-F238E27FC236}">
                  <a16:creationId xmlns:a16="http://schemas.microsoft.com/office/drawing/2014/main" id="{85823B9C-209C-46AE-2F68-A83C53234C8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637818" y="3486056"/>
              <a:ext cx="497763" cy="497763"/>
            </a:xfrm>
            <a:prstGeom prst="rect">
              <a:avLst/>
            </a:prstGeom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2E78A25-ED8C-CE36-50B6-FCBCAA3C6484}"/>
              </a:ext>
            </a:extLst>
          </p:cNvPr>
          <p:cNvGrpSpPr/>
          <p:nvPr/>
        </p:nvGrpSpPr>
        <p:grpSpPr>
          <a:xfrm>
            <a:off x="6791658" y="1441113"/>
            <a:ext cx="611875" cy="611875"/>
            <a:chOff x="6547929" y="1697145"/>
            <a:chExt cx="611875" cy="611875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C46382AE-D3EC-28FF-0D64-4B797E79A5D7}"/>
                </a:ext>
              </a:extLst>
            </p:cNvPr>
            <p:cNvSpPr/>
            <p:nvPr/>
          </p:nvSpPr>
          <p:spPr>
            <a:xfrm>
              <a:off x="6547929" y="1697145"/>
              <a:ext cx="611875" cy="611875"/>
            </a:xfrm>
            <a:prstGeom prst="ellipse">
              <a:avLst/>
            </a:prstGeom>
            <a:solidFill>
              <a:schemeClr val="accent3"/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36" name="Graphic 35" descr="Handshake">
              <a:extLst>
                <a:ext uri="{FF2B5EF4-FFF2-40B4-BE49-F238E27FC236}">
                  <a16:creationId xmlns:a16="http://schemas.microsoft.com/office/drawing/2014/main" id="{F66BEF9B-A826-3D15-69E4-2E0CC0C26C5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604985" y="1754201"/>
              <a:ext cx="497763" cy="497763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FAAB877-3510-34E3-ACFE-60A637576D55}"/>
              </a:ext>
            </a:extLst>
          </p:cNvPr>
          <p:cNvGrpSpPr/>
          <p:nvPr/>
        </p:nvGrpSpPr>
        <p:grpSpPr>
          <a:xfrm>
            <a:off x="6935244" y="4785307"/>
            <a:ext cx="611875" cy="611875"/>
            <a:chOff x="6691515" y="5041339"/>
            <a:chExt cx="611875" cy="611875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6B99EC05-41B2-146E-326D-086BB5FBC092}"/>
                </a:ext>
              </a:extLst>
            </p:cNvPr>
            <p:cNvSpPr/>
            <p:nvPr/>
          </p:nvSpPr>
          <p:spPr>
            <a:xfrm>
              <a:off x="6691515" y="5041339"/>
              <a:ext cx="611875" cy="611875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34" name="Graphic 33" descr="User network">
              <a:extLst>
                <a:ext uri="{FF2B5EF4-FFF2-40B4-BE49-F238E27FC236}">
                  <a16:creationId xmlns:a16="http://schemas.microsoft.com/office/drawing/2014/main" id="{D91FA2B1-F27E-0146-0B2B-1396463C171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6748571" y="5098395"/>
              <a:ext cx="497763" cy="497763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876007B-170A-6491-CD92-73F583B4C433}"/>
              </a:ext>
            </a:extLst>
          </p:cNvPr>
          <p:cNvGrpSpPr/>
          <p:nvPr/>
        </p:nvGrpSpPr>
        <p:grpSpPr>
          <a:xfrm>
            <a:off x="1505694" y="2986905"/>
            <a:ext cx="2133428" cy="1345008"/>
            <a:chOff x="1261965" y="3242937"/>
            <a:chExt cx="2133428" cy="1345008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EE25D368-786C-33DC-0F62-749A963AB3FE}"/>
                </a:ext>
              </a:extLst>
            </p:cNvPr>
            <p:cNvSpPr/>
            <p:nvPr/>
          </p:nvSpPr>
          <p:spPr>
            <a:xfrm>
              <a:off x="1261965" y="3572282"/>
              <a:ext cx="2133428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1200" i="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Determine what worked and what didn’t. How can we work and implement steps to recover more efficiently in the future?</a:t>
              </a:r>
              <a:endParaRPr lang="en-I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7730FE14-CCA7-81F1-20B6-62E1E0080EEB}"/>
                </a:ext>
              </a:extLst>
            </p:cNvPr>
            <p:cNvSpPr/>
            <p:nvPr/>
          </p:nvSpPr>
          <p:spPr>
            <a:xfrm>
              <a:off x="1261965" y="3242937"/>
              <a:ext cx="213342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i="0" dirty="0">
                  <a:solidFill>
                    <a:schemeClr val="accent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Lessons Learned</a:t>
              </a:r>
              <a:endParaRPr lang="en-IN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C922668-2D9A-7EB1-C6EB-CD7A033A963C}"/>
              </a:ext>
            </a:extLst>
          </p:cNvPr>
          <p:cNvGrpSpPr/>
          <p:nvPr/>
        </p:nvGrpSpPr>
        <p:grpSpPr>
          <a:xfrm>
            <a:off x="2194072" y="1349404"/>
            <a:ext cx="2133428" cy="791010"/>
            <a:chOff x="1261965" y="3242937"/>
            <a:chExt cx="2133428" cy="791010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05601CBC-588A-0972-BCF3-6D3A929C5984}"/>
                </a:ext>
              </a:extLst>
            </p:cNvPr>
            <p:cNvSpPr/>
            <p:nvPr/>
          </p:nvSpPr>
          <p:spPr>
            <a:xfrm>
              <a:off x="1261965" y="3572282"/>
              <a:ext cx="2133428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1200" i="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Get things ready for the future – set up your IRP</a:t>
              </a:r>
              <a:endParaRPr lang="en-I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EF454921-E928-9D3F-658D-0BDCC0A46A02}"/>
                </a:ext>
              </a:extLst>
            </p:cNvPr>
            <p:cNvSpPr/>
            <p:nvPr/>
          </p:nvSpPr>
          <p:spPr>
            <a:xfrm>
              <a:off x="1261965" y="3242937"/>
              <a:ext cx="213342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i="0" dirty="0">
                  <a:solidFill>
                    <a:schemeClr val="accent2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Preparation</a:t>
              </a:r>
              <a:endParaRPr lang="en-IN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62374AF-CCB5-E235-946D-7BBC44B7CB83}"/>
              </a:ext>
            </a:extLst>
          </p:cNvPr>
          <p:cNvGrpSpPr/>
          <p:nvPr/>
        </p:nvGrpSpPr>
        <p:grpSpPr>
          <a:xfrm>
            <a:off x="2461720" y="4793956"/>
            <a:ext cx="2133428" cy="1160342"/>
            <a:chOff x="1261965" y="3242937"/>
            <a:chExt cx="2133428" cy="1160342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E890E8E9-34D9-B094-FB9B-8AFEF300A8B9}"/>
                </a:ext>
              </a:extLst>
            </p:cNvPr>
            <p:cNvSpPr/>
            <p:nvPr/>
          </p:nvSpPr>
          <p:spPr>
            <a:xfrm>
              <a:off x="1261965" y="3572282"/>
              <a:ext cx="2133428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1200" i="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Restore affected systems to previous, unaltered, known-good state. Methodically return to normal operations. </a:t>
              </a:r>
              <a:endParaRPr lang="en-I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0EFEAAED-B06F-5EF5-62AF-0D5EA5D0005F}"/>
                </a:ext>
              </a:extLst>
            </p:cNvPr>
            <p:cNvSpPr/>
            <p:nvPr/>
          </p:nvSpPr>
          <p:spPr>
            <a:xfrm>
              <a:off x="1261965" y="3242937"/>
              <a:ext cx="213342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i="0" dirty="0">
                  <a:solidFill>
                    <a:schemeClr val="accent5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Recovery</a:t>
              </a:r>
              <a:endParaRPr lang="en-IN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A319AF5-423F-FEE7-1299-6FE037367764}"/>
              </a:ext>
            </a:extLst>
          </p:cNvPr>
          <p:cNvGrpSpPr/>
          <p:nvPr/>
        </p:nvGrpSpPr>
        <p:grpSpPr>
          <a:xfrm>
            <a:off x="8552878" y="2986905"/>
            <a:ext cx="2133428" cy="1160342"/>
            <a:chOff x="1261965" y="3242937"/>
            <a:chExt cx="2133428" cy="1160342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E7F2F3F8-A7F8-A23F-F66C-4FF8D9A9D385}"/>
                </a:ext>
              </a:extLst>
            </p:cNvPr>
            <p:cNvSpPr/>
            <p:nvPr/>
          </p:nvSpPr>
          <p:spPr>
            <a:xfrm>
              <a:off x="1261965" y="3572282"/>
              <a:ext cx="2133428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i="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Stop immediate harm and reduce further spread of the malicious activity within organization. </a:t>
              </a:r>
              <a:endParaRPr lang="en-I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9263E48-3598-D553-F3AC-DA7424E18BD1}"/>
                </a:ext>
              </a:extLst>
            </p:cNvPr>
            <p:cNvSpPr/>
            <p:nvPr/>
          </p:nvSpPr>
          <p:spPr>
            <a:xfrm>
              <a:off x="1261965" y="3242937"/>
              <a:ext cx="213342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i="0" dirty="0">
                  <a:solidFill>
                    <a:schemeClr val="accent4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Containment</a:t>
              </a:r>
              <a:endParaRPr lang="en-IN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E3F6857-A411-FAA1-DEAE-25A01DAC406E}"/>
              </a:ext>
            </a:extLst>
          </p:cNvPr>
          <p:cNvGrpSpPr/>
          <p:nvPr/>
        </p:nvGrpSpPr>
        <p:grpSpPr>
          <a:xfrm>
            <a:off x="7751921" y="1349404"/>
            <a:ext cx="2133428" cy="975676"/>
            <a:chOff x="1261965" y="3242937"/>
            <a:chExt cx="2133428" cy="975676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AD637139-3DE4-6AA0-72F8-925AAAE09001}"/>
                </a:ext>
              </a:extLst>
            </p:cNvPr>
            <p:cNvSpPr/>
            <p:nvPr/>
          </p:nvSpPr>
          <p:spPr>
            <a:xfrm>
              <a:off x="1261965" y="3572282"/>
              <a:ext cx="2133428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i="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Detection of </a:t>
              </a:r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issues/activities within the organization that indicate harmful activity.</a:t>
              </a:r>
              <a:endParaRPr lang="en-I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59B2DA53-BA4D-CCC2-0B1E-B812A311B97D}"/>
                </a:ext>
              </a:extLst>
            </p:cNvPr>
            <p:cNvSpPr/>
            <p:nvPr/>
          </p:nvSpPr>
          <p:spPr>
            <a:xfrm>
              <a:off x="1261965" y="3242937"/>
              <a:ext cx="213342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i="0" dirty="0">
                  <a:solidFill>
                    <a:schemeClr val="accent3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Identification</a:t>
              </a:r>
              <a:endParaRPr lang="en-IN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CB717D5-09EC-28C0-33E2-430744912BE5}"/>
              </a:ext>
            </a:extLst>
          </p:cNvPr>
          <p:cNvGrpSpPr/>
          <p:nvPr/>
        </p:nvGrpSpPr>
        <p:grpSpPr>
          <a:xfrm>
            <a:off x="7652415" y="4793956"/>
            <a:ext cx="2133428" cy="1160342"/>
            <a:chOff x="1261965" y="3242937"/>
            <a:chExt cx="2133428" cy="1160342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811C477-571C-4E05-2CA5-8D922FAADA1D}"/>
                </a:ext>
              </a:extLst>
            </p:cNvPr>
            <p:cNvSpPr/>
            <p:nvPr/>
          </p:nvSpPr>
          <p:spPr>
            <a:xfrm>
              <a:off x="1261965" y="3572282"/>
              <a:ext cx="2133428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i="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Remove traces of malicious activity and source of activity. Focused on immediate and long term.</a:t>
              </a:r>
              <a:endParaRPr lang="en-I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C670E1E-8A29-69AA-5927-470FE15E132D}"/>
                </a:ext>
              </a:extLst>
            </p:cNvPr>
            <p:cNvSpPr/>
            <p:nvPr/>
          </p:nvSpPr>
          <p:spPr>
            <a:xfrm>
              <a:off x="1261965" y="3242937"/>
              <a:ext cx="213342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i="0" dirty="0">
                  <a:solidFill>
                    <a:schemeClr val="accent6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Eradication</a:t>
              </a:r>
              <a:endParaRPr lang="en-IN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51" name="PlaceHolder 1">
            <a:extLst>
              <a:ext uri="{FF2B5EF4-FFF2-40B4-BE49-F238E27FC236}">
                <a16:creationId xmlns:a16="http://schemas.microsoft.com/office/drawing/2014/main" id="{BB0AE3D0-4545-6795-9CB6-D030AC2439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0"/>
            <a:ext cx="10738104" cy="10972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en-US" sz="4800" b="0" u="none" strike="noStrike" dirty="0">
                <a:solidFill>
                  <a:schemeClr val="accent6"/>
                </a:solidFill>
                <a:effectLst/>
                <a:uFillTx/>
                <a:latin typeface="Freeway Gothic"/>
              </a:rPr>
              <a:t>SANS IR Lifecycle (PICERL)</a:t>
            </a:r>
            <a:endParaRPr lang="en-US" sz="4800" b="0" u="none" strike="noStrike" dirty="0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4B1FB5D-4BBC-4595-B2D3-F62320A44063}"/>
              </a:ext>
            </a:extLst>
          </p:cNvPr>
          <p:cNvSpPr txBox="1"/>
          <p:nvPr/>
        </p:nvSpPr>
        <p:spPr>
          <a:xfrm>
            <a:off x="3827505" y="6534715"/>
            <a:ext cx="6098058" cy="2301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750"/>
              </a:lnSpc>
              <a:buNone/>
            </a:pPr>
            <a:r>
              <a:rPr lang="en-US" sz="1600" dirty="0">
                <a:effectLst/>
              </a:rPr>
              <a:t>Reference: https://</a:t>
            </a:r>
            <a:r>
              <a:rPr lang="en-US" sz="1600" dirty="0" err="1">
                <a:effectLst/>
              </a:rPr>
              <a:t>www.sans.org</a:t>
            </a:r>
            <a:r>
              <a:rPr lang="en-US" sz="1600" dirty="0">
                <a:effectLst/>
              </a:rPr>
              <a:t>/white-papers/33901/</a:t>
            </a:r>
          </a:p>
        </p:txBody>
      </p:sp>
    </p:spTree>
    <p:extLst>
      <p:ext uri="{BB962C8B-B14F-4D97-AF65-F5344CB8AC3E}">
        <p14:creationId xmlns:p14="http://schemas.microsoft.com/office/powerpoint/2010/main" val="3512263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">
            <a:extLst>
              <a:ext uri="{FF2B5EF4-FFF2-40B4-BE49-F238E27FC236}">
                <a16:creationId xmlns:a16="http://schemas.microsoft.com/office/drawing/2014/main" id="{0FFAAB29-17FF-57BC-C4D7-BBEAB9C04695}"/>
              </a:ext>
            </a:extLst>
          </p:cNvPr>
          <p:cNvPicPr/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046" b="92486" l="3540" r="96018">
                        <a14:foregroundMark x1="13422" y1="35549" x2="13422" y2="35549"/>
                        <a14:foregroundMark x1="3982" y1="28613" x2="3982" y2="28613"/>
                        <a14:foregroundMark x1="5457" y1="47688" x2="5457" y2="47688"/>
                        <a14:foregroundMark x1="3540" y1="40462" x2="3540" y2="40462"/>
                        <a14:foregroundMark x1="30088" y1="27168" x2="30088" y2="27168"/>
                        <a14:foregroundMark x1="32448" y1="30636" x2="32448" y2="30636"/>
                        <a14:foregroundMark x1="33038" y1="35260" x2="33038" y2="35260"/>
                        <a14:foregroundMark x1="36431" y1="43642" x2="36431" y2="43642"/>
                        <a14:foregroundMark x1="40708" y1="52023" x2="40708" y2="52023"/>
                        <a14:foregroundMark x1="30088" y1="52023" x2="30088" y2="52023"/>
                        <a14:foregroundMark x1="82153" y1="31792" x2="82153" y2="31792"/>
                        <a14:foregroundMark x1="87906" y1="41908" x2="87906" y2="41908"/>
                        <a14:foregroundMark x1="96018" y1="43931" x2="96018" y2="43931"/>
                        <a14:foregroundMark x1="68142" y1="32948" x2="68142" y2="32948"/>
                        <a14:foregroundMark x1="64454" y1="30347" x2="64454" y2="30347"/>
                        <a14:foregroundMark x1="57965" y1="28613" x2="57965" y2="28613"/>
                        <a14:foregroundMark x1="55900" y1="48555" x2="55900" y2="48555"/>
                        <a14:foregroundMark x1="62094" y1="13006" x2="62094" y2="13006"/>
                        <a14:foregroundMark x1="58850" y1="8382" x2="58850" y2="8382"/>
                        <a14:foregroundMark x1="46313" y1="4335" x2="46313" y2="4335"/>
                        <a14:foregroundMark x1="42183" y1="8671" x2="42183" y2="8671"/>
                        <a14:foregroundMark x1="23009" y1="39884" x2="23009" y2="39884"/>
                        <a14:foregroundMark x1="76549" y1="38728" x2="76549" y2="38728"/>
                        <a14:foregroundMark x1="60472" y1="65029" x2="60472" y2="65029"/>
                        <a14:foregroundMark x1="60914" y1="65896" x2="60914" y2="65896"/>
                        <a14:foregroundMark x1="56785" y1="69364" x2="56785" y2="69364"/>
                        <a14:foregroundMark x1="37611" y1="64740" x2="37611" y2="64740"/>
                        <a14:foregroundMark x1="66519" y1="43931" x2="66519" y2="43931"/>
                        <a14:foregroundMark x1="72419" y1="81503" x2="72419" y2="81503"/>
                        <a14:foregroundMark x1="77434" y1="76012" x2="77434" y2="76012"/>
                        <a14:foregroundMark x1="18289" y1="65896" x2="18289" y2="65896"/>
                        <a14:foregroundMark x1="19027" y1="67919" x2="19027" y2="67919"/>
                        <a14:foregroundMark x1="20206" y1="74855" x2="20206" y2="74855"/>
                        <a14:foregroundMark x1="28909" y1="84104" x2="28909" y2="84104"/>
                        <a14:foregroundMark x1="40560" y1="92486" x2="40560" y2="92486"/>
                        <a14:foregroundMark x1="83333" y1="38150" x2="83333" y2="38150"/>
                      </a14:backgroundRemoval>
                    </a14:imgEffect>
                  </a14:imgLayer>
                </a14:imgProps>
              </a:ext>
            </a:extLst>
          </a:blip>
          <a:srcRect t="56246"/>
          <a:stretch>
            <a:fillRect/>
          </a:stretch>
        </p:blipFill>
        <p:spPr>
          <a:xfrm>
            <a:off x="1600560" y="4181856"/>
            <a:ext cx="8915040" cy="1990343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685800" y="0"/>
            <a:ext cx="10515240" cy="13716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rm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en-US" sz="6000" b="0" u="none" strike="noStrike">
                <a:solidFill>
                  <a:schemeClr val="accent6"/>
                </a:solidFill>
                <a:effectLst/>
                <a:uFillTx/>
                <a:latin typeface="Freeway Gothic"/>
              </a:rPr>
              <a:t>NIST IR Lifecycle</a:t>
            </a:r>
            <a:endParaRPr lang="en-US" sz="6000" b="0" u="none" strike="noStrik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pic>
        <p:nvPicPr>
          <p:cNvPr id="179" name="Picture Placeholder 1"/>
          <p:cNvPicPr/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046" b="92486" l="3540" r="96018">
                        <a14:foregroundMark x1="13422" y1="35549" x2="13422" y2="35549"/>
                        <a14:foregroundMark x1="3982" y1="28613" x2="3982" y2="28613"/>
                        <a14:foregroundMark x1="5457" y1="47688" x2="5457" y2="47688"/>
                        <a14:foregroundMark x1="3540" y1="40462" x2="3540" y2="40462"/>
                        <a14:foregroundMark x1="30088" y1="27168" x2="30088" y2="27168"/>
                        <a14:foregroundMark x1="32448" y1="30636" x2="32448" y2="30636"/>
                        <a14:foregroundMark x1="33038" y1="35260" x2="33038" y2="35260"/>
                        <a14:foregroundMark x1="36431" y1="43642" x2="36431" y2="43642"/>
                        <a14:foregroundMark x1="40708" y1="52023" x2="40708" y2="52023"/>
                        <a14:foregroundMark x1="30088" y1="52023" x2="30088" y2="52023"/>
                        <a14:foregroundMark x1="82153" y1="31792" x2="82153" y2="31792"/>
                        <a14:foregroundMark x1="87906" y1="41908" x2="87906" y2="41908"/>
                        <a14:foregroundMark x1="96018" y1="43931" x2="96018" y2="43931"/>
                        <a14:foregroundMark x1="68142" y1="32948" x2="68142" y2="32948"/>
                        <a14:foregroundMark x1="64454" y1="30347" x2="64454" y2="30347"/>
                        <a14:foregroundMark x1="57965" y1="28613" x2="57965" y2="28613"/>
                        <a14:foregroundMark x1="55900" y1="48555" x2="55900" y2="48555"/>
                        <a14:foregroundMark x1="62094" y1="13006" x2="62094" y2="13006"/>
                        <a14:foregroundMark x1="58850" y1="8382" x2="58850" y2="8382"/>
                        <a14:foregroundMark x1="46313" y1="4335" x2="46313" y2="4335"/>
                        <a14:foregroundMark x1="42183" y1="8671" x2="42183" y2="8671"/>
                        <a14:foregroundMark x1="23009" y1="39884" x2="23009" y2="39884"/>
                        <a14:foregroundMark x1="76549" y1="38728" x2="76549" y2="38728"/>
                        <a14:foregroundMark x1="60472" y1="65029" x2="60472" y2="65029"/>
                        <a14:foregroundMark x1="60914" y1="65896" x2="60914" y2="65896"/>
                        <a14:foregroundMark x1="56785" y1="69364" x2="56785" y2="69364"/>
                        <a14:foregroundMark x1="37611" y1="64740" x2="37611" y2="64740"/>
                        <a14:foregroundMark x1="66519" y1="43931" x2="66519" y2="43931"/>
                        <a14:foregroundMark x1="72419" y1="81503" x2="72419" y2="81503"/>
                        <a14:foregroundMark x1="77434" y1="76012" x2="77434" y2="76012"/>
                        <a14:foregroundMark x1="18289" y1="65896" x2="18289" y2="65896"/>
                        <a14:foregroundMark x1="19027" y1="67919" x2="19027" y2="67919"/>
                        <a14:foregroundMark x1="20206" y1="74855" x2="20206" y2="74855"/>
                        <a14:foregroundMark x1="28909" y1="84104" x2="28909" y2="84104"/>
                        <a14:foregroundMark x1="40560" y1="92486" x2="40560" y2="92486"/>
                        <a14:foregroundMark x1="83333" y1="38150" x2="83333" y2="38150"/>
                      </a14:backgroundRemoval>
                    </a14:imgEffect>
                  </a14:imgLayer>
                </a14:imgProps>
              </a:ext>
            </a:extLst>
          </a:blip>
          <a:srcRect l="73264" t="20466" r="18941" b="43754"/>
          <a:stretch>
            <a:fillRect/>
          </a:stretch>
        </p:blipFill>
        <p:spPr>
          <a:xfrm>
            <a:off x="8132066" y="2554224"/>
            <a:ext cx="694944" cy="1627633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" name="Picture Placeholder 1">
            <a:extLst>
              <a:ext uri="{FF2B5EF4-FFF2-40B4-BE49-F238E27FC236}">
                <a16:creationId xmlns:a16="http://schemas.microsoft.com/office/drawing/2014/main" id="{18239C9B-C67B-F990-B158-5D0AF768B526}"/>
              </a:ext>
            </a:extLst>
          </p:cNvPr>
          <p:cNvPicPr/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046" b="92486" l="3540" r="96018">
                        <a14:foregroundMark x1="13422" y1="35549" x2="13422" y2="35549"/>
                        <a14:foregroundMark x1="3982" y1="28613" x2="3982" y2="28613"/>
                        <a14:foregroundMark x1="5457" y1="47688" x2="5457" y2="47688"/>
                        <a14:foregroundMark x1="3540" y1="40462" x2="3540" y2="40462"/>
                        <a14:foregroundMark x1="30088" y1="27168" x2="30088" y2="27168"/>
                        <a14:foregroundMark x1="32448" y1="30636" x2="32448" y2="30636"/>
                        <a14:foregroundMark x1="33038" y1="35260" x2="33038" y2="35260"/>
                        <a14:foregroundMark x1="36431" y1="43642" x2="36431" y2="43642"/>
                        <a14:foregroundMark x1="40708" y1="52023" x2="40708" y2="52023"/>
                        <a14:foregroundMark x1="30088" y1="52023" x2="30088" y2="52023"/>
                        <a14:foregroundMark x1="82153" y1="31792" x2="82153" y2="31792"/>
                        <a14:foregroundMark x1="87906" y1="41908" x2="87906" y2="41908"/>
                        <a14:foregroundMark x1="96018" y1="43931" x2="96018" y2="43931"/>
                        <a14:foregroundMark x1="68142" y1="32948" x2="68142" y2="32948"/>
                        <a14:foregroundMark x1="64454" y1="30347" x2="64454" y2="30347"/>
                        <a14:foregroundMark x1="57965" y1="28613" x2="57965" y2="28613"/>
                        <a14:foregroundMark x1="55900" y1="48555" x2="55900" y2="48555"/>
                        <a14:foregroundMark x1="62094" y1="13006" x2="62094" y2="13006"/>
                        <a14:foregroundMark x1="58850" y1="8382" x2="58850" y2="8382"/>
                        <a14:foregroundMark x1="46313" y1="4335" x2="46313" y2="4335"/>
                        <a14:foregroundMark x1="42183" y1="8671" x2="42183" y2="8671"/>
                        <a14:foregroundMark x1="23009" y1="39884" x2="23009" y2="39884"/>
                        <a14:foregroundMark x1="76549" y1="38728" x2="76549" y2="38728"/>
                        <a14:foregroundMark x1="60472" y1="65029" x2="60472" y2="65029"/>
                        <a14:foregroundMark x1="60914" y1="65896" x2="60914" y2="65896"/>
                        <a14:foregroundMark x1="56785" y1="69364" x2="56785" y2="69364"/>
                        <a14:foregroundMark x1="37611" y1="64740" x2="37611" y2="64740"/>
                        <a14:foregroundMark x1="66519" y1="43931" x2="66519" y2="43931"/>
                        <a14:foregroundMark x1="72419" y1="81503" x2="72419" y2="81503"/>
                        <a14:foregroundMark x1="77434" y1="76012" x2="77434" y2="76012"/>
                        <a14:foregroundMark x1="18289" y1="65896" x2="18289" y2="65896"/>
                        <a14:foregroundMark x1="19027" y1="67919" x2="19027" y2="67919"/>
                        <a14:foregroundMark x1="20206" y1="74855" x2="20206" y2="74855"/>
                        <a14:foregroundMark x1="28909" y1="84104" x2="28909" y2="84104"/>
                        <a14:foregroundMark x1="40560" y1="92486" x2="40560" y2="92486"/>
                        <a14:foregroundMark x1="83333" y1="38150" x2="83333" y2="38150"/>
                      </a14:backgroundRemoval>
                    </a14:imgEffect>
                  </a14:imgLayer>
                </a14:imgProps>
              </a:ext>
            </a:extLst>
          </a:blip>
          <a:srcRect b="79534"/>
          <a:stretch>
            <a:fillRect/>
          </a:stretch>
        </p:blipFill>
        <p:spPr>
          <a:xfrm>
            <a:off x="1638480" y="1623240"/>
            <a:ext cx="8915040" cy="930984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6" name="Picture Placeholder 1">
            <a:extLst>
              <a:ext uri="{FF2B5EF4-FFF2-40B4-BE49-F238E27FC236}">
                <a16:creationId xmlns:a16="http://schemas.microsoft.com/office/drawing/2014/main" id="{62B1345D-7650-2EB0-2400-2BD74C76DC1A}"/>
              </a:ext>
            </a:extLst>
          </p:cNvPr>
          <p:cNvPicPr/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046" b="92486" l="3540" r="96018">
                        <a14:foregroundMark x1="13422" y1="35549" x2="13422" y2="35549"/>
                        <a14:foregroundMark x1="3982" y1="28613" x2="3982" y2="28613"/>
                        <a14:foregroundMark x1="5457" y1="47688" x2="5457" y2="47688"/>
                        <a14:foregroundMark x1="3540" y1="40462" x2="3540" y2="40462"/>
                        <a14:foregroundMark x1="30088" y1="27168" x2="30088" y2="27168"/>
                        <a14:foregroundMark x1="32448" y1="30636" x2="32448" y2="30636"/>
                        <a14:foregroundMark x1="33038" y1="35260" x2="33038" y2="35260"/>
                        <a14:foregroundMark x1="36431" y1="43642" x2="36431" y2="43642"/>
                        <a14:foregroundMark x1="40708" y1="52023" x2="40708" y2="52023"/>
                        <a14:foregroundMark x1="30088" y1="52023" x2="30088" y2="52023"/>
                        <a14:foregroundMark x1="82153" y1="31792" x2="82153" y2="31792"/>
                        <a14:foregroundMark x1="87906" y1="41908" x2="87906" y2="41908"/>
                        <a14:foregroundMark x1="96018" y1="43931" x2="96018" y2="43931"/>
                        <a14:foregroundMark x1="68142" y1="32948" x2="68142" y2="32948"/>
                        <a14:foregroundMark x1="64454" y1="30347" x2="64454" y2="30347"/>
                        <a14:foregroundMark x1="57965" y1="28613" x2="57965" y2="28613"/>
                        <a14:foregroundMark x1="55900" y1="48555" x2="55900" y2="48555"/>
                        <a14:foregroundMark x1="62094" y1="13006" x2="62094" y2="13006"/>
                        <a14:foregroundMark x1="58850" y1="8382" x2="58850" y2="8382"/>
                        <a14:foregroundMark x1="46313" y1="4335" x2="46313" y2="4335"/>
                        <a14:foregroundMark x1="42183" y1="8671" x2="42183" y2="8671"/>
                        <a14:foregroundMark x1="23009" y1="39884" x2="23009" y2="39884"/>
                        <a14:foregroundMark x1="76549" y1="38728" x2="76549" y2="38728"/>
                        <a14:foregroundMark x1="60472" y1="65029" x2="60472" y2="65029"/>
                        <a14:foregroundMark x1="60914" y1="65896" x2="60914" y2="65896"/>
                        <a14:foregroundMark x1="56785" y1="69364" x2="56785" y2="69364"/>
                        <a14:foregroundMark x1="37611" y1="64740" x2="37611" y2="64740"/>
                        <a14:foregroundMark x1="66519" y1="43931" x2="66519" y2="43931"/>
                        <a14:foregroundMark x1="72419" y1="81503" x2="72419" y2="81503"/>
                        <a14:foregroundMark x1="77434" y1="76012" x2="77434" y2="76012"/>
                        <a14:foregroundMark x1="18289" y1="65896" x2="18289" y2="65896"/>
                        <a14:foregroundMark x1="19027" y1="67919" x2="19027" y2="67919"/>
                        <a14:foregroundMark x1="20206" y1="74855" x2="20206" y2="74855"/>
                        <a14:foregroundMark x1="28909" y1="84104" x2="28909" y2="84104"/>
                        <a14:foregroundMark x1="40560" y1="92486" x2="40560" y2="92486"/>
                        <a14:foregroundMark x1="83333" y1="38150" x2="83333" y2="38150"/>
                      </a14:backgroundRemoval>
                    </a14:imgEffect>
                  </a14:imgLayer>
                </a14:imgProps>
              </a:ext>
            </a:extLst>
          </a:blip>
          <a:srcRect l="30664" t="55576" r="33232" b="23958"/>
          <a:stretch>
            <a:fillRect/>
          </a:stretch>
        </p:blipFill>
        <p:spPr>
          <a:xfrm>
            <a:off x="4334076" y="4181857"/>
            <a:ext cx="3218688" cy="930983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7" name="Picture Placeholder 1">
            <a:extLst>
              <a:ext uri="{FF2B5EF4-FFF2-40B4-BE49-F238E27FC236}">
                <a16:creationId xmlns:a16="http://schemas.microsoft.com/office/drawing/2014/main" id="{E324C358-AA25-EF3C-DE7D-8C010BC247BA}"/>
              </a:ext>
            </a:extLst>
          </p:cNvPr>
          <p:cNvPicPr/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046" b="92486" l="3540" r="96018">
                        <a14:foregroundMark x1="13422" y1="35549" x2="13422" y2="35549"/>
                        <a14:foregroundMark x1="3982" y1="28613" x2="3982" y2="28613"/>
                        <a14:foregroundMark x1="5457" y1="47688" x2="5457" y2="47688"/>
                        <a14:foregroundMark x1="3540" y1="40462" x2="3540" y2="40462"/>
                        <a14:foregroundMark x1="30088" y1="27168" x2="30088" y2="27168"/>
                        <a14:foregroundMark x1="32448" y1="30636" x2="32448" y2="30636"/>
                        <a14:foregroundMark x1="33038" y1="35260" x2="33038" y2="35260"/>
                        <a14:foregroundMark x1="36431" y1="43642" x2="36431" y2="43642"/>
                        <a14:foregroundMark x1="40708" y1="52023" x2="40708" y2="52023"/>
                        <a14:foregroundMark x1="30088" y1="52023" x2="30088" y2="52023"/>
                        <a14:foregroundMark x1="82153" y1="31792" x2="82153" y2="31792"/>
                        <a14:foregroundMark x1="87906" y1="41908" x2="87906" y2="41908"/>
                        <a14:foregroundMark x1="96018" y1="43931" x2="96018" y2="43931"/>
                        <a14:foregroundMark x1="68142" y1="32948" x2="68142" y2="32948"/>
                        <a14:foregroundMark x1="64454" y1="30347" x2="64454" y2="30347"/>
                        <a14:foregroundMark x1="57965" y1="28613" x2="57965" y2="28613"/>
                        <a14:foregroundMark x1="55900" y1="48555" x2="55900" y2="48555"/>
                        <a14:foregroundMark x1="62094" y1="13006" x2="62094" y2="13006"/>
                        <a14:foregroundMark x1="58850" y1="8382" x2="58850" y2="8382"/>
                        <a14:foregroundMark x1="46313" y1="4335" x2="46313" y2="4335"/>
                        <a14:foregroundMark x1="42183" y1="8671" x2="42183" y2="8671"/>
                        <a14:foregroundMark x1="23009" y1="39884" x2="23009" y2="39884"/>
                        <a14:foregroundMark x1="76549" y1="38728" x2="76549" y2="38728"/>
                        <a14:foregroundMark x1="60472" y1="65029" x2="60472" y2="65029"/>
                        <a14:foregroundMark x1="60914" y1="65896" x2="60914" y2="65896"/>
                        <a14:foregroundMark x1="56785" y1="69364" x2="56785" y2="69364"/>
                        <a14:foregroundMark x1="37611" y1="64740" x2="37611" y2="64740"/>
                        <a14:foregroundMark x1="66519" y1="43931" x2="66519" y2="43931"/>
                        <a14:foregroundMark x1="72419" y1="81503" x2="72419" y2="81503"/>
                        <a14:foregroundMark x1="77434" y1="76012" x2="77434" y2="76012"/>
                        <a14:foregroundMark x1="18289" y1="65896" x2="18289" y2="65896"/>
                        <a14:foregroundMark x1="19027" y1="67919" x2="19027" y2="67919"/>
                        <a14:foregroundMark x1="20206" y1="74855" x2="20206" y2="74855"/>
                        <a14:foregroundMark x1="28909" y1="84104" x2="28909" y2="84104"/>
                        <a14:foregroundMark x1="40560" y1="92486" x2="40560" y2="92486"/>
                        <a14:foregroundMark x1="83333" y1="38150" x2="83333" y2="38150"/>
                      </a14:backgroundRemoval>
                    </a14:imgEffect>
                  </a14:imgLayer>
                </a14:imgProps>
              </a:ext>
            </a:extLst>
          </a:blip>
          <a:srcRect l="19792" t="20466" r="72413" b="41074"/>
          <a:stretch>
            <a:fillRect/>
          </a:stretch>
        </p:blipFill>
        <p:spPr>
          <a:xfrm>
            <a:off x="3364992" y="2554224"/>
            <a:ext cx="694944" cy="1749553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8" name="Picture Placeholder 1">
            <a:extLst>
              <a:ext uri="{FF2B5EF4-FFF2-40B4-BE49-F238E27FC236}">
                <a16:creationId xmlns:a16="http://schemas.microsoft.com/office/drawing/2014/main" id="{721002B3-BFFA-6CB1-7799-5E971ACD05A7}"/>
              </a:ext>
            </a:extLst>
          </p:cNvPr>
          <p:cNvPicPr/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046" b="92486" l="3540" r="96018">
                        <a14:foregroundMark x1="13422" y1="35549" x2="13422" y2="35549"/>
                        <a14:foregroundMark x1="3982" y1="28613" x2="3982" y2="28613"/>
                        <a14:foregroundMark x1="5457" y1="47688" x2="5457" y2="47688"/>
                        <a14:foregroundMark x1="3540" y1="40462" x2="3540" y2="40462"/>
                        <a14:foregroundMark x1="30088" y1="27168" x2="30088" y2="27168"/>
                        <a14:foregroundMark x1="32448" y1="30636" x2="32448" y2="30636"/>
                        <a14:foregroundMark x1="33038" y1="35260" x2="33038" y2="35260"/>
                        <a14:foregroundMark x1="36431" y1="43642" x2="36431" y2="43642"/>
                        <a14:foregroundMark x1="40708" y1="52023" x2="40708" y2="52023"/>
                        <a14:foregroundMark x1="30088" y1="52023" x2="30088" y2="52023"/>
                        <a14:foregroundMark x1="82153" y1="31792" x2="82153" y2="31792"/>
                        <a14:foregroundMark x1="87906" y1="41908" x2="87906" y2="41908"/>
                        <a14:foregroundMark x1="96018" y1="43931" x2="96018" y2="43931"/>
                        <a14:foregroundMark x1="68142" y1="32948" x2="68142" y2="32948"/>
                        <a14:foregroundMark x1="64454" y1="30347" x2="64454" y2="30347"/>
                        <a14:foregroundMark x1="57965" y1="28613" x2="57965" y2="28613"/>
                        <a14:foregroundMark x1="55900" y1="48555" x2="55900" y2="48555"/>
                        <a14:foregroundMark x1="62094" y1="13006" x2="62094" y2="13006"/>
                        <a14:foregroundMark x1="58850" y1="8382" x2="58850" y2="8382"/>
                        <a14:foregroundMark x1="46313" y1="4335" x2="46313" y2="4335"/>
                        <a14:foregroundMark x1="42183" y1="8671" x2="42183" y2="8671"/>
                        <a14:foregroundMark x1="23009" y1="39884" x2="23009" y2="39884"/>
                        <a14:foregroundMark x1="76549" y1="38728" x2="76549" y2="38728"/>
                        <a14:foregroundMark x1="60472" y1="65029" x2="60472" y2="65029"/>
                        <a14:foregroundMark x1="60914" y1="65896" x2="60914" y2="65896"/>
                        <a14:foregroundMark x1="56785" y1="69364" x2="56785" y2="69364"/>
                        <a14:foregroundMark x1="37611" y1="64740" x2="37611" y2="64740"/>
                        <a14:foregroundMark x1="66519" y1="43931" x2="66519" y2="43931"/>
                        <a14:foregroundMark x1="72419" y1="81503" x2="72419" y2="81503"/>
                        <a14:foregroundMark x1="77434" y1="76012" x2="77434" y2="76012"/>
                        <a14:foregroundMark x1="18289" y1="65896" x2="18289" y2="65896"/>
                        <a14:foregroundMark x1="19027" y1="67919" x2="19027" y2="67919"/>
                        <a14:foregroundMark x1="20206" y1="74855" x2="20206" y2="74855"/>
                        <a14:foregroundMark x1="28909" y1="84104" x2="28909" y2="84104"/>
                        <a14:foregroundMark x1="40560" y1="92486" x2="40560" y2="92486"/>
                        <a14:foregroundMark x1="83333" y1="38150" x2="83333" y2="38150"/>
                      </a14:backgroundRemoval>
                    </a14:imgEffect>
                  </a14:imgLayer>
                </a14:imgProps>
              </a:ext>
            </a:extLst>
          </a:blip>
          <a:srcRect t="20466" r="80208" b="41074"/>
          <a:stretch>
            <a:fillRect/>
          </a:stretch>
        </p:blipFill>
        <p:spPr>
          <a:xfrm>
            <a:off x="1600560" y="2554224"/>
            <a:ext cx="1764432" cy="1749553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9" name="Picture Placeholder 1">
            <a:extLst>
              <a:ext uri="{FF2B5EF4-FFF2-40B4-BE49-F238E27FC236}">
                <a16:creationId xmlns:a16="http://schemas.microsoft.com/office/drawing/2014/main" id="{EE0D4022-CAC8-F292-67A6-612F7C407094}"/>
              </a:ext>
            </a:extLst>
          </p:cNvPr>
          <p:cNvPicPr/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4046" b="92486" l="3540" r="96018">
                        <a14:foregroundMark x1="13422" y1="35549" x2="13422" y2="35549"/>
                        <a14:foregroundMark x1="3982" y1="28613" x2="3982" y2="28613"/>
                        <a14:foregroundMark x1="5457" y1="47688" x2="5457" y2="47688"/>
                        <a14:foregroundMark x1="3540" y1="40462" x2="3540" y2="40462"/>
                        <a14:foregroundMark x1="30088" y1="27168" x2="30088" y2="27168"/>
                        <a14:foregroundMark x1="32448" y1="30636" x2="32448" y2="30636"/>
                        <a14:foregroundMark x1="33038" y1="35260" x2="33038" y2="35260"/>
                        <a14:foregroundMark x1="36431" y1="43642" x2="36431" y2="43642"/>
                        <a14:foregroundMark x1="40708" y1="52023" x2="40708" y2="52023"/>
                        <a14:foregroundMark x1="30088" y1="52023" x2="30088" y2="52023"/>
                        <a14:foregroundMark x1="82153" y1="31792" x2="82153" y2="31792"/>
                        <a14:foregroundMark x1="87906" y1="41908" x2="87906" y2="41908"/>
                        <a14:foregroundMark x1="96018" y1="43931" x2="96018" y2="43931"/>
                        <a14:foregroundMark x1="68142" y1="32948" x2="68142" y2="32948"/>
                        <a14:foregroundMark x1="64454" y1="30347" x2="64454" y2="30347"/>
                        <a14:foregroundMark x1="57965" y1="28613" x2="57965" y2="28613"/>
                        <a14:foregroundMark x1="55900" y1="48555" x2="55900" y2="48555"/>
                        <a14:foregroundMark x1="62094" y1="13006" x2="62094" y2="13006"/>
                        <a14:foregroundMark x1="58850" y1="8382" x2="58850" y2="8382"/>
                        <a14:foregroundMark x1="46313" y1="4335" x2="46313" y2="4335"/>
                        <a14:foregroundMark x1="42183" y1="8671" x2="42183" y2="8671"/>
                        <a14:foregroundMark x1="23009" y1="39884" x2="23009" y2="39884"/>
                        <a14:foregroundMark x1="76549" y1="38728" x2="76549" y2="38728"/>
                        <a14:foregroundMark x1="60472" y1="65029" x2="60472" y2="65029"/>
                        <a14:foregroundMark x1="60914" y1="65896" x2="60914" y2="65896"/>
                        <a14:foregroundMark x1="56785" y1="69364" x2="56785" y2="69364"/>
                        <a14:foregroundMark x1="37611" y1="64740" x2="37611" y2="64740"/>
                        <a14:foregroundMark x1="66519" y1="43931" x2="66519" y2="43931"/>
                        <a14:foregroundMark x1="72419" y1="81503" x2="72419" y2="81503"/>
                        <a14:foregroundMark x1="77434" y1="76012" x2="77434" y2="76012"/>
                        <a14:foregroundMark x1="18289" y1="65896" x2="18289" y2="65896"/>
                        <a14:foregroundMark x1="19027" y1="67919" x2="19027" y2="67919"/>
                        <a14:foregroundMark x1="20206" y1="74855" x2="20206" y2="74855"/>
                        <a14:foregroundMark x1="28909" y1="84104" x2="28909" y2="84104"/>
                        <a14:foregroundMark x1="40560" y1="92486" x2="40560" y2="92486"/>
                        <a14:foregroundMark x1="83333" y1="38150" x2="83333" y2="38150"/>
                      </a14:backgroundRemoval>
                    </a14:imgEffect>
                  </a14:imgLayer>
                </a14:imgProps>
              </a:ext>
            </a:extLst>
          </a:blip>
          <a:srcRect l="27587" t="20466" r="53047" b="41074"/>
          <a:stretch>
            <a:fillRect/>
          </a:stretch>
        </p:blipFill>
        <p:spPr>
          <a:xfrm>
            <a:off x="4059936" y="2554224"/>
            <a:ext cx="1726512" cy="1749553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0" name="Picture Placeholder 1">
            <a:extLst>
              <a:ext uri="{FF2B5EF4-FFF2-40B4-BE49-F238E27FC236}">
                <a16:creationId xmlns:a16="http://schemas.microsoft.com/office/drawing/2014/main" id="{559EBFBC-5EF8-E063-C0F4-9129F1995D6B}"/>
              </a:ext>
            </a:extLst>
          </p:cNvPr>
          <p:cNvPicPr/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4046" b="92486" l="3540" r="96018">
                        <a14:foregroundMark x1="13422" y1="35549" x2="13422" y2="35549"/>
                        <a14:foregroundMark x1="3982" y1="28613" x2="3982" y2="28613"/>
                        <a14:foregroundMark x1="5457" y1="47688" x2="5457" y2="47688"/>
                        <a14:foregroundMark x1="3540" y1="40462" x2="3540" y2="40462"/>
                        <a14:foregroundMark x1="30088" y1="27168" x2="30088" y2="27168"/>
                        <a14:foregroundMark x1="32448" y1="30636" x2="32448" y2="30636"/>
                        <a14:foregroundMark x1="33038" y1="35260" x2="33038" y2="35260"/>
                        <a14:foregroundMark x1="36431" y1="43642" x2="36431" y2="43642"/>
                        <a14:foregroundMark x1="40708" y1="52023" x2="40708" y2="52023"/>
                        <a14:foregroundMark x1="30088" y1="52023" x2="30088" y2="52023"/>
                        <a14:foregroundMark x1="82153" y1="31792" x2="82153" y2="31792"/>
                        <a14:foregroundMark x1="87906" y1="41908" x2="87906" y2="41908"/>
                        <a14:foregroundMark x1="96018" y1="43931" x2="96018" y2="43931"/>
                        <a14:foregroundMark x1="68142" y1="32948" x2="68142" y2="32948"/>
                        <a14:foregroundMark x1="64454" y1="30347" x2="64454" y2="30347"/>
                        <a14:foregroundMark x1="57965" y1="28613" x2="57965" y2="28613"/>
                        <a14:foregroundMark x1="55900" y1="48555" x2="55900" y2="48555"/>
                        <a14:foregroundMark x1="62094" y1="13006" x2="62094" y2="13006"/>
                        <a14:foregroundMark x1="58850" y1="8382" x2="58850" y2="8382"/>
                        <a14:foregroundMark x1="46313" y1="4335" x2="46313" y2="4335"/>
                        <a14:foregroundMark x1="42183" y1="8671" x2="42183" y2="8671"/>
                        <a14:foregroundMark x1="23009" y1="39884" x2="23009" y2="39884"/>
                        <a14:foregroundMark x1="76549" y1="38728" x2="76549" y2="38728"/>
                        <a14:foregroundMark x1="60472" y1="65029" x2="60472" y2="65029"/>
                        <a14:foregroundMark x1="60914" y1="65896" x2="60914" y2="65896"/>
                        <a14:foregroundMark x1="56785" y1="69364" x2="56785" y2="69364"/>
                        <a14:foregroundMark x1="37611" y1="64740" x2="37611" y2="64740"/>
                        <a14:foregroundMark x1="66519" y1="43931" x2="66519" y2="43931"/>
                        <a14:foregroundMark x1="72419" y1="81503" x2="72419" y2="81503"/>
                        <a14:foregroundMark x1="77434" y1="76012" x2="77434" y2="76012"/>
                        <a14:foregroundMark x1="18289" y1="65896" x2="18289" y2="65896"/>
                        <a14:foregroundMark x1="19027" y1="67919" x2="19027" y2="67919"/>
                        <a14:foregroundMark x1="20206" y1="74855" x2="20206" y2="74855"/>
                        <a14:foregroundMark x1="28909" y1="84104" x2="28909" y2="84104"/>
                        <a14:foregroundMark x1="40560" y1="92486" x2="40560" y2="92486"/>
                        <a14:foregroundMark x1="83333" y1="38150" x2="83333" y2="38150"/>
                      </a14:backgroundRemoval>
                    </a14:imgEffect>
                  </a14:imgLayer>
                </a14:imgProps>
              </a:ext>
            </a:extLst>
          </a:blip>
          <a:srcRect l="54749" t="20466" r="27693" b="43754"/>
          <a:stretch>
            <a:fillRect/>
          </a:stretch>
        </p:blipFill>
        <p:spPr>
          <a:xfrm>
            <a:off x="6481392" y="2554224"/>
            <a:ext cx="1565328" cy="1627633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1" name="Picture Placeholder 1">
            <a:extLst>
              <a:ext uri="{FF2B5EF4-FFF2-40B4-BE49-F238E27FC236}">
                <a16:creationId xmlns:a16="http://schemas.microsoft.com/office/drawing/2014/main" id="{EE39062C-4464-1C40-3592-144D7F4D17A0}"/>
              </a:ext>
            </a:extLst>
          </p:cNvPr>
          <p:cNvPicPr/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046" b="92486" l="3540" r="96018">
                        <a14:foregroundMark x1="13422" y1="35549" x2="13422" y2="35549"/>
                        <a14:foregroundMark x1="3982" y1="28613" x2="3982" y2="28613"/>
                        <a14:foregroundMark x1="5457" y1="47688" x2="5457" y2="47688"/>
                        <a14:foregroundMark x1="3540" y1="40462" x2="3540" y2="40462"/>
                        <a14:foregroundMark x1="30088" y1="27168" x2="30088" y2="27168"/>
                        <a14:foregroundMark x1="32448" y1="30636" x2="32448" y2="30636"/>
                        <a14:foregroundMark x1="33038" y1="35260" x2="33038" y2="35260"/>
                        <a14:foregroundMark x1="36431" y1="43642" x2="36431" y2="43642"/>
                        <a14:foregroundMark x1="40708" y1="52023" x2="40708" y2="52023"/>
                        <a14:foregroundMark x1="30088" y1="52023" x2="30088" y2="52023"/>
                        <a14:foregroundMark x1="82153" y1="31792" x2="82153" y2="31792"/>
                        <a14:foregroundMark x1="87906" y1="41908" x2="87906" y2="41908"/>
                        <a14:foregroundMark x1="96018" y1="43931" x2="96018" y2="43931"/>
                        <a14:foregroundMark x1="68142" y1="32948" x2="68142" y2="32948"/>
                        <a14:foregroundMark x1="64454" y1="30347" x2="64454" y2="30347"/>
                        <a14:foregroundMark x1="57965" y1="28613" x2="57965" y2="28613"/>
                        <a14:foregroundMark x1="55900" y1="48555" x2="55900" y2="48555"/>
                        <a14:foregroundMark x1="62094" y1="13006" x2="62094" y2="13006"/>
                        <a14:foregroundMark x1="58850" y1="8382" x2="58850" y2="8382"/>
                        <a14:foregroundMark x1="46313" y1="4335" x2="46313" y2="4335"/>
                        <a14:foregroundMark x1="42183" y1="8671" x2="42183" y2="8671"/>
                        <a14:foregroundMark x1="23009" y1="39884" x2="23009" y2="39884"/>
                        <a14:foregroundMark x1="76549" y1="38728" x2="76549" y2="38728"/>
                        <a14:foregroundMark x1="60472" y1="65029" x2="60472" y2="65029"/>
                        <a14:foregroundMark x1="60914" y1="65896" x2="60914" y2="65896"/>
                        <a14:foregroundMark x1="56785" y1="69364" x2="56785" y2="69364"/>
                        <a14:foregroundMark x1="37611" y1="64740" x2="37611" y2="64740"/>
                        <a14:foregroundMark x1="66519" y1="43931" x2="66519" y2="43931"/>
                        <a14:foregroundMark x1="72419" y1="81503" x2="72419" y2="81503"/>
                        <a14:foregroundMark x1="77434" y1="76012" x2="77434" y2="76012"/>
                        <a14:foregroundMark x1="18289" y1="65896" x2="18289" y2="65896"/>
                        <a14:foregroundMark x1="19027" y1="67919" x2="19027" y2="67919"/>
                        <a14:foregroundMark x1="20206" y1="74855" x2="20206" y2="74855"/>
                        <a14:foregroundMark x1="28909" y1="84104" x2="28909" y2="84104"/>
                        <a14:foregroundMark x1="40560" y1="92486" x2="40560" y2="92486"/>
                        <a14:foregroundMark x1="83333" y1="38150" x2="83333" y2="38150"/>
                      </a14:backgroundRemoval>
                    </a14:imgEffect>
                  </a14:imgLayer>
                </a14:imgProps>
              </a:ext>
            </a:extLst>
          </a:blip>
          <a:srcRect l="81484" t="20466" b="43754"/>
          <a:stretch>
            <a:fillRect/>
          </a:stretch>
        </p:blipFill>
        <p:spPr>
          <a:xfrm>
            <a:off x="8864930" y="2554224"/>
            <a:ext cx="1650670" cy="1627633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rm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en-US" sz="4000" b="0" u="none" strike="noStrike">
                <a:solidFill>
                  <a:schemeClr val="accent6"/>
                </a:solidFill>
                <a:effectLst/>
                <a:uFillTx/>
                <a:latin typeface="Freeway Gothic"/>
              </a:rPr>
              <a:t>What is Incident Response?</a:t>
            </a:r>
            <a:endParaRPr lang="en-US" sz="4000" b="0" u="none" strike="noStrik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graphicFrame>
        <p:nvGraphicFramePr>
          <p:cNvPr id="2" name="Diagram1"/>
          <p:cNvGraphicFramePr/>
          <p:nvPr/>
        </p:nvGraphicFramePr>
        <p:xfrm>
          <a:off x="838080" y="1825560"/>
          <a:ext cx="10515240" cy="43509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AsOne/>
      </p:bldGraphic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/>
          </p:cNvSpPr>
          <p:nvPr>
            <p:ph type="title"/>
          </p:nvPr>
        </p:nvSpPr>
        <p:spPr>
          <a:xfrm>
            <a:off x="673464" y="234408"/>
            <a:ext cx="10515240" cy="12164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rm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en-US" sz="6000" b="0" u="none" strike="noStrike" dirty="0">
                <a:solidFill>
                  <a:schemeClr val="accent6"/>
                </a:solidFill>
                <a:effectLst/>
                <a:uFillTx/>
                <a:latin typeface="Freeway Gothic"/>
              </a:rPr>
              <a:t>SANS vs NIST?</a:t>
            </a:r>
            <a:endParaRPr lang="en-US" sz="6000" b="0" u="none" strike="noStrike" dirty="0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182565AB-26DE-F13D-8218-82A46386C1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3365646"/>
              </p:ext>
            </p:extLst>
          </p:nvPr>
        </p:nvGraphicFramePr>
        <p:xfrm>
          <a:off x="2032000" y="1975442"/>
          <a:ext cx="8128000" cy="405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4024294477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16867552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SANS Lifecycle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NIST Lifecycle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37410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Preparation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Preparation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39412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Identification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Detection and Analysis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1000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Containment</a:t>
                      </a:r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Containment</a:t>
                      </a:r>
                    </a:p>
                    <a:p>
                      <a:pPr algn="ctr"/>
                      <a:r>
                        <a:rPr lang="en-US" sz="3200" dirty="0"/>
                        <a:t>Eradication</a:t>
                      </a:r>
                    </a:p>
                    <a:p>
                      <a:pPr algn="ctr"/>
                      <a:r>
                        <a:rPr lang="en-US" sz="3200" dirty="0"/>
                        <a:t>Recovery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58075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Eradication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8806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Recovery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96038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Lessons Learned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Post-Incident Activities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5965964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0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C2A9DF-4119-6759-3D60-045E747CF1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>
            <a:extLst>
              <a:ext uri="{FF2B5EF4-FFF2-40B4-BE49-F238E27FC236}">
                <a16:creationId xmlns:a16="http://schemas.microsoft.com/office/drawing/2014/main" id="{65011B3D-E4A4-D6EA-08E4-132CAD4A5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rm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en-US" sz="6000" b="0" u="none" strike="noStrike" dirty="0">
                <a:solidFill>
                  <a:schemeClr val="accent6"/>
                </a:solidFill>
                <a:effectLst/>
                <a:uFillTx/>
                <a:latin typeface="Freeway Gothic"/>
              </a:rPr>
              <a:t>Is that all?</a:t>
            </a:r>
            <a:endParaRPr lang="en-US" sz="6000" b="0" u="none" strike="noStrike" dirty="0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2FF172C-47DF-EB48-9962-F6DA452033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4111" y="573024"/>
            <a:ext cx="4788705" cy="5711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691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0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en-US" sz="4000" b="0" u="none" strike="noStrike">
                <a:solidFill>
                  <a:schemeClr val="accent6"/>
                </a:solidFill>
                <a:effectLst/>
                <a:uFillTx/>
                <a:latin typeface="Freeway Gothic"/>
              </a:rPr>
              <a:t>What Else Do We Need?</a:t>
            </a:r>
            <a:endParaRPr lang="en-US" sz="4000" b="0" u="none" strike="noStrik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182" name="PlaceHolder 2"/>
          <p:cNvSpPr>
            <a:spLocks noGrp="1"/>
          </p:cNvSpPr>
          <p:nvPr>
            <p:ph/>
          </p:nvPr>
        </p:nvSpPr>
        <p:spPr>
          <a:xfrm>
            <a:off x="838080" y="3048120"/>
            <a:ext cx="10515240" cy="3674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rmAutofit fontScale="62500" lnSpcReduction="20000"/>
          </a:bodyPr>
          <a:lstStyle/>
          <a:p>
            <a:pPr marL="228600" indent="-228600" defTabSz="914400">
              <a:lnSpc>
                <a:spcPct val="170000"/>
              </a:lnSpc>
              <a:spcBef>
                <a:spcPts val="1001"/>
              </a:spcBef>
              <a:buClr>
                <a:srgbClr val="81C8BD"/>
              </a:buClr>
              <a:buFont typeface="Arial"/>
              <a:buChar char="•"/>
            </a:pPr>
            <a:r>
              <a:rPr lang="en-US" sz="5000" b="0" u="none" strike="noStrike" dirty="0">
                <a:solidFill>
                  <a:schemeClr val="accent2"/>
                </a:solidFill>
                <a:effectLst/>
                <a:uFillTx/>
                <a:latin typeface="Freeway Gothic"/>
              </a:rPr>
              <a:t>IR works best with an IR Plan (IRP) – the ‘bible’ for what do do when it hits the fan.</a:t>
            </a:r>
            <a:endParaRPr lang="en-US" sz="5000" b="0" u="none" strike="noStrike" dirty="0">
              <a:solidFill>
                <a:schemeClr val="accent5"/>
              </a:solidFill>
              <a:effectLst/>
              <a:uFillTx/>
              <a:latin typeface="Benguiat"/>
            </a:endParaRPr>
          </a:p>
          <a:p>
            <a:pPr marL="228600" indent="-228600" defTabSz="914400">
              <a:lnSpc>
                <a:spcPct val="170000"/>
              </a:lnSpc>
              <a:spcBef>
                <a:spcPts val="1001"/>
              </a:spcBef>
              <a:buClr>
                <a:srgbClr val="81C8BD"/>
              </a:buClr>
              <a:buFont typeface="Arial"/>
              <a:buChar char="•"/>
            </a:pPr>
            <a:r>
              <a:rPr lang="en-US" sz="5000" b="0" u="none" strike="noStrike" dirty="0">
                <a:solidFill>
                  <a:schemeClr val="accent2"/>
                </a:solidFill>
                <a:effectLst/>
                <a:uFillTx/>
                <a:latin typeface="Freeway Gothic"/>
              </a:rPr>
              <a:t>IR Playbooks segment specific types of Incident Response based on threat type.</a:t>
            </a:r>
            <a:endParaRPr lang="en-US" sz="5000" b="0" u="none" strike="noStrike" dirty="0">
              <a:solidFill>
                <a:schemeClr val="accent5"/>
              </a:solidFill>
              <a:effectLst/>
              <a:uFillTx/>
              <a:latin typeface="Benguiat"/>
            </a:endParaRPr>
          </a:p>
          <a:p>
            <a:pPr indent="0" defTabSz="914400">
              <a:lnSpc>
                <a:spcPct val="17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en-US" sz="5000" b="0" u="none" strike="noStrike" dirty="0">
              <a:solidFill>
                <a:schemeClr val="accent5"/>
              </a:solidFill>
              <a:effectLst/>
              <a:uFillTx/>
              <a:latin typeface="Benguiat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en-US" sz="2800" b="0" u="none" strike="noStrike" dirty="0">
              <a:solidFill>
                <a:schemeClr val="accent5"/>
              </a:solidFill>
              <a:effectLst/>
              <a:uFillTx/>
              <a:latin typeface="Benguiat"/>
            </a:endParaRPr>
          </a:p>
        </p:txBody>
      </p:sp>
      <p:pic>
        <p:nvPicPr>
          <p:cNvPr id="183" name="Graphic 3" descr="Blog with solid fill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5156280" y="1313280"/>
            <a:ext cx="1879200" cy="187920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2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en-US" sz="4000" b="0" u="none" strike="noStrike">
                <a:solidFill>
                  <a:schemeClr val="lt1"/>
                </a:solidFill>
                <a:effectLst/>
                <a:uFillTx/>
                <a:latin typeface="Freeway Gothic"/>
              </a:rPr>
              <a:t>The</a:t>
            </a:r>
            <a:r>
              <a:rPr lang="en-US" sz="4000" b="0" u="none" strike="noStrike">
                <a:solidFill>
                  <a:schemeClr val="accent1"/>
                </a:solidFill>
                <a:effectLst/>
                <a:uFillTx/>
                <a:latin typeface="Freeway Gothic"/>
              </a:rPr>
              <a:t> </a:t>
            </a:r>
            <a:r>
              <a:rPr lang="en-US" sz="4000" b="0" u="none" strike="noStrike">
                <a:solidFill>
                  <a:schemeClr val="accent6"/>
                </a:solidFill>
                <a:effectLst/>
                <a:uFillTx/>
                <a:latin typeface="Freeway Gothic"/>
              </a:rPr>
              <a:t>Incident Response</a:t>
            </a:r>
            <a:r>
              <a:rPr lang="en-US" sz="4000" b="0" u="none" strike="noStrike">
                <a:solidFill>
                  <a:schemeClr val="accent1"/>
                </a:solidFill>
                <a:effectLst/>
                <a:uFillTx/>
                <a:latin typeface="Freeway Gothic"/>
              </a:rPr>
              <a:t> </a:t>
            </a:r>
            <a:r>
              <a:rPr lang="en-US" sz="4000" b="0" u="none" strike="noStrike">
                <a:solidFill>
                  <a:schemeClr val="accent4"/>
                </a:solidFill>
                <a:effectLst/>
                <a:uFillTx/>
                <a:latin typeface="Freeway Gothic"/>
              </a:rPr>
              <a:t>Plan</a:t>
            </a:r>
            <a:endParaRPr lang="en-US" sz="4000" b="0" u="none" strike="noStrik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185" name="PlaceHolder 2"/>
          <p:cNvSpPr>
            <a:spLocks noGrp="1"/>
          </p:cNvSpPr>
          <p:nvPr>
            <p:ph/>
          </p:nvPr>
        </p:nvSpPr>
        <p:spPr>
          <a:xfrm>
            <a:off x="838080" y="1690560"/>
            <a:ext cx="10515240" cy="4801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rmAutofit fontScale="92500"/>
          </a:bodyPr>
          <a:lstStyle/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686EA0"/>
              </a:buClr>
              <a:buFont typeface="Arial"/>
              <a:buChar char="•"/>
            </a:pPr>
            <a:r>
              <a:rPr lang="en-US" sz="2800" b="0" u="none" strike="noStrike" dirty="0">
                <a:solidFill>
                  <a:schemeClr val="accent1"/>
                </a:solidFill>
                <a:effectLst/>
                <a:uFillTx/>
                <a:latin typeface="Freeway Gothic"/>
              </a:rPr>
              <a:t>It Puts the Framework into Action or..</a:t>
            </a:r>
            <a:endParaRPr lang="en-US" sz="2800" b="0" u="none" strike="noStrike" dirty="0">
              <a:solidFill>
                <a:schemeClr val="accent5"/>
              </a:solidFill>
              <a:effectLst/>
              <a:uFillTx/>
              <a:latin typeface="Benguiat"/>
            </a:endParaRPr>
          </a:p>
          <a:p>
            <a:pPr marL="685800" lvl="1" indent="-228600" defTabSz="914400">
              <a:lnSpc>
                <a:spcPct val="120000"/>
              </a:lnSpc>
              <a:spcBef>
                <a:spcPts val="499"/>
              </a:spcBef>
              <a:buClr>
                <a:srgbClr val="DEEBF6"/>
              </a:buClr>
              <a:buFont typeface="Arial"/>
              <a:buChar char="•"/>
            </a:pPr>
            <a:r>
              <a:rPr lang="en-US" sz="2400" b="0" u="none" strike="noStrike" dirty="0">
                <a:solidFill>
                  <a:schemeClr val="accent5"/>
                </a:solidFill>
                <a:effectLst/>
                <a:uFillTx/>
                <a:latin typeface="Freeway Gothic"/>
              </a:rPr>
              <a:t>You get confused again.</a:t>
            </a:r>
            <a:endParaRPr lang="en-US" sz="2400" b="0" u="none" strike="noStrike" dirty="0">
              <a:solidFill>
                <a:schemeClr val="accent5"/>
              </a:solidFill>
              <a:effectLst/>
              <a:uFillTx/>
              <a:latin typeface="Benguiat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417"/>
              </a:spcBef>
              <a:buClr>
                <a:srgbClr val="686EA0"/>
              </a:buClr>
              <a:buFont typeface="Arial"/>
              <a:buChar char="•"/>
            </a:pPr>
            <a:r>
              <a:rPr lang="en-US" sz="2800" b="0" u="none" strike="noStrike" dirty="0">
                <a:solidFill>
                  <a:schemeClr val="accent1"/>
                </a:solidFill>
                <a:effectLst/>
                <a:uFillTx/>
                <a:latin typeface="Freeway Gothic"/>
              </a:rPr>
              <a:t>Defines what happens in each checkpoint of the IR.</a:t>
            </a:r>
            <a:endParaRPr lang="en-US" sz="2800" b="0" u="none" strike="noStrike" dirty="0">
              <a:solidFill>
                <a:schemeClr val="accent5"/>
              </a:solidFill>
              <a:effectLst/>
              <a:uFillTx/>
              <a:latin typeface="Benguiat"/>
            </a:endParaRPr>
          </a:p>
          <a:p>
            <a:pPr marL="685800" lvl="1" indent="-228600" defTabSz="914400">
              <a:lnSpc>
                <a:spcPct val="120000"/>
              </a:lnSpc>
              <a:spcBef>
                <a:spcPts val="499"/>
              </a:spcBef>
              <a:buClr>
                <a:srgbClr val="DEEBF6"/>
              </a:buClr>
              <a:buFont typeface="Arial"/>
              <a:buChar char="•"/>
            </a:pPr>
            <a:r>
              <a:rPr lang="en-US" sz="2400" b="0" u="none" strike="noStrike" dirty="0">
                <a:solidFill>
                  <a:schemeClr val="accent5"/>
                </a:solidFill>
                <a:effectLst/>
                <a:uFillTx/>
                <a:latin typeface="Freeway Gothic"/>
              </a:rPr>
              <a:t>Also defines who is responsible.</a:t>
            </a:r>
            <a:endParaRPr lang="en-US" sz="2400" b="0" u="none" strike="noStrike" dirty="0">
              <a:solidFill>
                <a:schemeClr val="accent5"/>
              </a:solidFill>
              <a:effectLst/>
              <a:uFillTx/>
              <a:latin typeface="Benguiat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686EA0"/>
              </a:buClr>
              <a:buFont typeface="Arial"/>
              <a:buChar char="•"/>
            </a:pPr>
            <a:r>
              <a:rPr lang="en-US" sz="2800" b="0" u="none" strike="noStrike" dirty="0">
                <a:solidFill>
                  <a:schemeClr val="accent1"/>
                </a:solidFill>
                <a:effectLst/>
                <a:uFillTx/>
                <a:latin typeface="Freeway Gothic"/>
              </a:rPr>
              <a:t>Segments each section of the response process</a:t>
            </a:r>
            <a:endParaRPr lang="en-US" sz="2800" b="0" u="none" strike="noStrike" dirty="0">
              <a:solidFill>
                <a:schemeClr val="accent5"/>
              </a:solidFill>
              <a:effectLst/>
              <a:uFillTx/>
              <a:latin typeface="Benguiat"/>
            </a:endParaRPr>
          </a:p>
          <a:p>
            <a:pPr marL="685800" lvl="1" indent="-228600" defTabSz="914400">
              <a:lnSpc>
                <a:spcPct val="120000"/>
              </a:lnSpc>
              <a:spcBef>
                <a:spcPts val="499"/>
              </a:spcBef>
              <a:buClr>
                <a:srgbClr val="DEEBF6"/>
              </a:buClr>
              <a:buFont typeface="Arial"/>
              <a:buChar char="•"/>
            </a:pPr>
            <a:r>
              <a:rPr lang="en-US" sz="2400" b="0" u="none" strike="noStrike" dirty="0">
                <a:solidFill>
                  <a:schemeClr val="accent5"/>
                </a:solidFill>
                <a:effectLst/>
                <a:uFillTx/>
                <a:latin typeface="Freeway Gothic"/>
              </a:rPr>
              <a:t>Each part of the lifecycle serves a specific purpose.</a:t>
            </a:r>
            <a:endParaRPr lang="en-US" sz="2400" b="0" u="none" strike="noStrike" dirty="0">
              <a:solidFill>
                <a:schemeClr val="accent5"/>
              </a:solidFill>
              <a:effectLst/>
              <a:uFillTx/>
              <a:latin typeface="Benguiat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686EA0"/>
              </a:buClr>
              <a:buFont typeface="Arial"/>
              <a:buChar char="•"/>
            </a:pPr>
            <a:r>
              <a:rPr lang="en-US" sz="2800" b="0" u="none" strike="noStrike" dirty="0">
                <a:solidFill>
                  <a:schemeClr val="accent1"/>
                </a:solidFill>
                <a:effectLst/>
                <a:uFillTx/>
                <a:latin typeface="Freeway Gothic"/>
              </a:rPr>
              <a:t>Keeps Process in Order</a:t>
            </a:r>
            <a:endParaRPr lang="en-US" sz="2800" b="0" u="none" strike="noStrike" dirty="0">
              <a:solidFill>
                <a:schemeClr val="accent5"/>
              </a:solidFill>
              <a:effectLst/>
              <a:uFillTx/>
              <a:latin typeface="Benguiat"/>
            </a:endParaRPr>
          </a:p>
          <a:p>
            <a:pPr marL="685800" lvl="1" indent="-228600" defTabSz="914400">
              <a:lnSpc>
                <a:spcPct val="120000"/>
              </a:lnSpc>
              <a:spcBef>
                <a:spcPts val="499"/>
              </a:spcBef>
              <a:buClr>
                <a:srgbClr val="DEEBF6"/>
              </a:buClr>
              <a:buFont typeface="Arial"/>
              <a:buChar char="•"/>
            </a:pPr>
            <a:r>
              <a:rPr lang="en-US" sz="2400" b="0" u="none" strike="noStrike" dirty="0">
                <a:solidFill>
                  <a:schemeClr val="accent5"/>
                </a:solidFill>
                <a:effectLst/>
                <a:uFillTx/>
                <a:latin typeface="Freeway Gothic"/>
              </a:rPr>
              <a:t>Knowing what to do helps.</a:t>
            </a:r>
            <a:endParaRPr lang="en-US" sz="2400" b="0" u="none" strike="noStrike" dirty="0">
              <a:solidFill>
                <a:schemeClr val="accent5"/>
              </a:solidFill>
              <a:effectLst/>
              <a:uFillTx/>
              <a:latin typeface="Benguia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5" grpId="0" uiExpand="1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406E6E-3ACB-655A-C2A3-088E74A48D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3E38E16-77AA-8C29-BF48-46DDD25CEA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589085"/>
            <a:ext cx="7772400" cy="5679830"/>
          </a:xfrm>
          <a:prstGeom prst="rect">
            <a:avLst/>
          </a:prstGeom>
          <a:solidFill>
            <a:srgbClr val="FFFFFF">
              <a:shade val="85000"/>
            </a:srgbClr>
          </a:solidFill>
          <a:ln w="9525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565454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laceHolder 1"/>
          <p:cNvSpPr>
            <a:spLocks noGrp="1"/>
          </p:cNvSpPr>
          <p:nvPr>
            <p:ph type="title"/>
          </p:nvPr>
        </p:nvSpPr>
        <p:spPr>
          <a:xfrm>
            <a:off x="475488" y="365040"/>
            <a:ext cx="10877832" cy="1325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en-US" sz="4000" b="0" u="none" strike="noStrike" dirty="0">
                <a:solidFill>
                  <a:schemeClr val="lt1"/>
                </a:solidFill>
                <a:effectLst/>
                <a:uFillTx/>
                <a:latin typeface="Freeway Gothic"/>
              </a:rPr>
              <a:t>The</a:t>
            </a:r>
            <a:r>
              <a:rPr lang="en-US" sz="4000" b="0" u="none" strike="noStrike" dirty="0">
                <a:solidFill>
                  <a:schemeClr val="accent1"/>
                </a:solidFill>
                <a:effectLst/>
                <a:uFillTx/>
                <a:latin typeface="Freeway Gothic"/>
              </a:rPr>
              <a:t> </a:t>
            </a:r>
            <a:r>
              <a:rPr lang="en-US" sz="4000" b="0" u="none" strike="noStrike" dirty="0">
                <a:solidFill>
                  <a:schemeClr val="accent6"/>
                </a:solidFill>
                <a:effectLst/>
                <a:uFillTx/>
                <a:latin typeface="Freeway Gothic"/>
              </a:rPr>
              <a:t>Incident Response</a:t>
            </a:r>
            <a:r>
              <a:rPr lang="en-US" sz="4000" b="0" u="none" strike="noStrike" dirty="0">
                <a:solidFill>
                  <a:schemeClr val="accent1"/>
                </a:solidFill>
                <a:effectLst/>
                <a:uFillTx/>
                <a:latin typeface="Freeway Gothic"/>
              </a:rPr>
              <a:t> </a:t>
            </a:r>
            <a:r>
              <a:rPr lang="en-US" sz="4000" b="0" u="none" strike="noStrike" dirty="0">
                <a:solidFill>
                  <a:schemeClr val="accent4"/>
                </a:solidFill>
                <a:effectLst/>
                <a:uFillTx/>
                <a:latin typeface="Freeway Gothic"/>
              </a:rPr>
              <a:t>Playbook(s)</a:t>
            </a:r>
            <a:endParaRPr lang="en-US" sz="4000" b="0" u="none" strike="noStrike" dirty="0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187" name="PlaceHolder 2"/>
          <p:cNvSpPr>
            <a:spLocks noGrp="1"/>
          </p:cNvSpPr>
          <p:nvPr>
            <p:ph/>
          </p:nvPr>
        </p:nvSpPr>
        <p:spPr>
          <a:xfrm>
            <a:off x="838080" y="1690560"/>
            <a:ext cx="10515240" cy="4801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rmAutofit fontScale="92500" lnSpcReduction="10000"/>
          </a:bodyPr>
          <a:lstStyle/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686EA0"/>
              </a:buClr>
              <a:buFont typeface="Arial"/>
              <a:buChar char="•"/>
            </a:pPr>
            <a:r>
              <a:rPr lang="en-US" sz="2800" b="0" u="none" strike="noStrike" dirty="0">
                <a:solidFill>
                  <a:schemeClr val="accent1"/>
                </a:solidFill>
                <a:effectLst/>
                <a:uFillTx/>
                <a:latin typeface="Freeway Gothic"/>
              </a:rPr>
              <a:t>Tailored to specific threat types</a:t>
            </a:r>
            <a:endParaRPr lang="en-US" sz="2800" b="0" u="none" strike="noStrike" dirty="0">
              <a:solidFill>
                <a:schemeClr val="accent5"/>
              </a:solidFill>
              <a:effectLst/>
              <a:uFillTx/>
              <a:latin typeface="Benguiat"/>
            </a:endParaRPr>
          </a:p>
          <a:p>
            <a:pPr marL="685800" lvl="1" indent="-228600" defTabSz="914400">
              <a:lnSpc>
                <a:spcPct val="120000"/>
              </a:lnSpc>
              <a:spcBef>
                <a:spcPts val="499"/>
              </a:spcBef>
              <a:buClr>
                <a:srgbClr val="DEEBF6"/>
              </a:buClr>
              <a:buFont typeface="Arial"/>
              <a:buChar char="•"/>
            </a:pPr>
            <a:r>
              <a:rPr lang="en-US" sz="2400" b="0" u="none" strike="noStrike" dirty="0">
                <a:solidFill>
                  <a:schemeClr val="accent5"/>
                </a:solidFill>
                <a:effectLst/>
                <a:uFillTx/>
                <a:latin typeface="Freeway Gothic"/>
              </a:rPr>
              <a:t>Ransomware, Data Leakage, Account Compromise</a:t>
            </a:r>
            <a:endParaRPr lang="en-US" sz="2400" b="0" u="none" strike="noStrike" dirty="0">
              <a:solidFill>
                <a:schemeClr val="accent5"/>
              </a:solidFill>
              <a:effectLst/>
              <a:uFillTx/>
              <a:latin typeface="Benguiat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417"/>
              </a:spcBef>
              <a:buClr>
                <a:srgbClr val="686EA0"/>
              </a:buClr>
              <a:buFont typeface="Arial"/>
              <a:buChar char="•"/>
            </a:pPr>
            <a:r>
              <a:rPr lang="en-US" sz="2800" b="0" u="none" strike="noStrike" dirty="0">
                <a:solidFill>
                  <a:schemeClr val="accent1"/>
                </a:solidFill>
                <a:effectLst/>
                <a:uFillTx/>
                <a:latin typeface="Freeway Gothic"/>
              </a:rPr>
              <a:t>Defines what happens in the process.</a:t>
            </a:r>
            <a:endParaRPr lang="en-US" sz="2800" b="0" u="none" strike="noStrike" dirty="0">
              <a:solidFill>
                <a:schemeClr val="accent5"/>
              </a:solidFill>
              <a:effectLst/>
              <a:uFillTx/>
              <a:latin typeface="Benguiat"/>
            </a:endParaRPr>
          </a:p>
          <a:p>
            <a:pPr marL="685800" lvl="1" indent="-228600" defTabSz="914400">
              <a:lnSpc>
                <a:spcPct val="120000"/>
              </a:lnSpc>
              <a:spcBef>
                <a:spcPts val="499"/>
              </a:spcBef>
              <a:buClr>
                <a:srgbClr val="DEEBF6"/>
              </a:buClr>
              <a:buFont typeface="Arial"/>
              <a:buChar char="•"/>
            </a:pPr>
            <a:r>
              <a:rPr lang="en-US" sz="2400" b="0" u="none" strike="noStrike" dirty="0">
                <a:solidFill>
                  <a:schemeClr val="accent5"/>
                </a:solidFill>
                <a:effectLst/>
                <a:uFillTx/>
                <a:latin typeface="Freeway Gothic"/>
              </a:rPr>
              <a:t>Specific instructions/tasks based on the threat type.</a:t>
            </a:r>
            <a:endParaRPr lang="en-US" sz="2400" b="0" u="none" strike="noStrike" dirty="0">
              <a:solidFill>
                <a:schemeClr val="accent5"/>
              </a:solidFill>
              <a:effectLst/>
              <a:uFillTx/>
              <a:latin typeface="Benguiat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686EA0"/>
              </a:buClr>
              <a:buFont typeface="Arial"/>
              <a:buChar char="•"/>
            </a:pPr>
            <a:r>
              <a:rPr lang="en-US" sz="2800" b="0" u="none" strike="noStrike" dirty="0">
                <a:solidFill>
                  <a:schemeClr val="accent1"/>
                </a:solidFill>
                <a:effectLst/>
                <a:uFillTx/>
                <a:latin typeface="Freeway Gothic"/>
              </a:rPr>
              <a:t>Can focus on tools specific to an IR Threat Type</a:t>
            </a:r>
            <a:endParaRPr lang="en-US" sz="2800" b="0" u="none" strike="noStrike" dirty="0">
              <a:solidFill>
                <a:schemeClr val="accent5"/>
              </a:solidFill>
              <a:effectLst/>
              <a:uFillTx/>
              <a:latin typeface="Benguiat"/>
            </a:endParaRPr>
          </a:p>
          <a:p>
            <a:pPr marL="685800" lvl="1" indent="-228600" defTabSz="914400">
              <a:lnSpc>
                <a:spcPct val="120000"/>
              </a:lnSpc>
              <a:spcBef>
                <a:spcPts val="499"/>
              </a:spcBef>
              <a:buClr>
                <a:srgbClr val="DEEBF6"/>
              </a:buClr>
              <a:buFont typeface="Arial"/>
              <a:buChar char="•"/>
            </a:pPr>
            <a:r>
              <a:rPr lang="en-US" sz="2400" b="0" u="none" strike="noStrike" dirty="0">
                <a:solidFill>
                  <a:schemeClr val="accent5"/>
                </a:solidFill>
                <a:effectLst/>
                <a:uFillTx/>
                <a:latin typeface="Freeway Gothic"/>
              </a:rPr>
              <a:t>May also be specific to your organization.</a:t>
            </a:r>
            <a:endParaRPr lang="en-US" sz="2400" b="0" u="none" strike="noStrike" dirty="0">
              <a:solidFill>
                <a:schemeClr val="accent5"/>
              </a:solidFill>
              <a:effectLst/>
              <a:uFillTx/>
              <a:latin typeface="Benguiat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686EA0"/>
              </a:buClr>
              <a:buFont typeface="Arial"/>
              <a:buChar char="•"/>
            </a:pPr>
            <a:r>
              <a:rPr lang="en-US" sz="2800" b="0" u="none" strike="noStrike" dirty="0">
                <a:solidFill>
                  <a:schemeClr val="accent1"/>
                </a:solidFill>
                <a:effectLst/>
                <a:uFillTx/>
                <a:latin typeface="Freeway Gothic"/>
              </a:rPr>
              <a:t>Should be stored in a centralized, shared, known location</a:t>
            </a:r>
            <a:endParaRPr lang="en-US" sz="2800" b="0" u="none" strike="noStrike" dirty="0">
              <a:solidFill>
                <a:schemeClr val="accent5"/>
              </a:solidFill>
              <a:effectLst/>
              <a:uFillTx/>
              <a:latin typeface="Benguiat"/>
            </a:endParaRPr>
          </a:p>
          <a:p>
            <a:pPr marL="685800" lvl="1" indent="-228600" defTabSz="914400">
              <a:lnSpc>
                <a:spcPct val="120000"/>
              </a:lnSpc>
              <a:spcBef>
                <a:spcPts val="499"/>
              </a:spcBef>
              <a:buClr>
                <a:srgbClr val="DEEBF6"/>
              </a:buClr>
              <a:buFont typeface="Arial"/>
              <a:buChar char="•"/>
            </a:pPr>
            <a:r>
              <a:rPr lang="en-US" sz="2400" b="0" u="none" strike="noStrike" dirty="0">
                <a:solidFill>
                  <a:schemeClr val="accent5"/>
                </a:solidFill>
                <a:effectLst/>
                <a:uFillTx/>
                <a:latin typeface="Freeway Gothic"/>
              </a:rPr>
              <a:t>Can’t use the playbooks if you don’t know where they are!</a:t>
            </a:r>
            <a:endParaRPr lang="en-US" sz="2400" b="0" u="none" strike="noStrike" dirty="0">
              <a:solidFill>
                <a:schemeClr val="accent5"/>
              </a:solidFill>
              <a:effectLst/>
              <a:uFillTx/>
              <a:latin typeface="Benguia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7" grpId="0" uiExpand="1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43DC25-FC5C-9C9E-CC4F-5F8205D3DC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>
            <a:extLst>
              <a:ext uri="{FF2B5EF4-FFF2-40B4-BE49-F238E27FC236}">
                <a16:creationId xmlns:a16="http://schemas.microsoft.com/office/drawing/2014/main" id="{140A1F32-92EA-8E69-9404-58C82C16CD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rm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en-US" sz="6000" i="1" dirty="0">
                <a:solidFill>
                  <a:schemeClr val="accent6"/>
                </a:solidFill>
                <a:latin typeface="Freeway Gothic"/>
              </a:rPr>
              <a:t>Now</a:t>
            </a:r>
            <a:r>
              <a:rPr lang="en-US" sz="6000" dirty="0">
                <a:solidFill>
                  <a:schemeClr val="accent6"/>
                </a:solidFill>
                <a:latin typeface="Freeway Gothic"/>
              </a:rPr>
              <a:t> we’re done, right</a:t>
            </a:r>
            <a:r>
              <a:rPr lang="en-US" sz="6000" b="0" u="none" strike="noStrike" dirty="0">
                <a:solidFill>
                  <a:schemeClr val="accent6"/>
                </a:solidFill>
                <a:effectLst/>
                <a:uFillTx/>
                <a:latin typeface="Freeway Gothic"/>
              </a:rPr>
              <a:t>?</a:t>
            </a:r>
            <a:endParaRPr lang="en-US" sz="6000" b="0" u="none" strike="noStrike" dirty="0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44733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0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89049F-B40A-F3F6-D366-E457656107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F39F6A4-A029-1395-AEE7-679B8BF024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8033" y="548640"/>
            <a:ext cx="4535934" cy="57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9434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0B0250-BDDB-8B90-F9B8-E05C5D10C7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>
            <a:extLst>
              <a:ext uri="{FF2B5EF4-FFF2-40B4-BE49-F238E27FC236}">
                <a16:creationId xmlns:a16="http://schemas.microsoft.com/office/drawing/2014/main" id="{10317DB6-1685-7A9B-009A-2B41B84102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032" y="365040"/>
            <a:ext cx="11375136" cy="1325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rm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en-US" sz="4000" b="0" u="none" strike="noStrike" dirty="0">
                <a:solidFill>
                  <a:schemeClr val="accent6"/>
                </a:solidFill>
                <a:effectLst/>
                <a:uFillTx/>
                <a:latin typeface="Freeway Gothic"/>
              </a:rPr>
              <a:t>How can we make sure we’re ready?</a:t>
            </a:r>
            <a:endParaRPr lang="en-US" sz="4000" b="0" u="none" strike="noStrike" dirty="0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115" name="PlaceHolder 2">
            <a:extLst>
              <a:ext uri="{FF2B5EF4-FFF2-40B4-BE49-F238E27FC236}">
                <a16:creationId xmlns:a16="http://schemas.microsoft.com/office/drawing/2014/main" id="{43632421-70C1-EF40-A667-3FCA0C7B7E32}"/>
              </a:ext>
            </a:extLst>
          </p:cNvPr>
          <p:cNvSpPr>
            <a:spLocks noGrp="1"/>
          </p:cNvSpPr>
          <p:nvPr>
            <p:ph/>
          </p:nvPr>
        </p:nvSpPr>
        <p:spPr>
          <a:xfrm>
            <a:off x="838080" y="1825560"/>
            <a:ext cx="5181120" cy="43509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rmAutofit lnSpcReduction="10000"/>
          </a:bodyPr>
          <a:lstStyle/>
          <a:p>
            <a:pPr indent="0" algn="ctr" defTabSz="91440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2800" b="0" u="none" strike="noStrike" dirty="0">
                <a:solidFill>
                  <a:schemeClr val="accent4"/>
                </a:solidFill>
                <a:effectLst/>
                <a:uFillTx/>
                <a:latin typeface="Freeway Gothic"/>
              </a:rPr>
              <a:t>Incident Response </a:t>
            </a:r>
            <a:r>
              <a:rPr lang="en-US" sz="2800" b="0" u="none" strike="noStrike" dirty="0">
                <a:solidFill>
                  <a:schemeClr val="accent5"/>
                </a:solidFill>
                <a:effectLst/>
                <a:uFillTx/>
                <a:latin typeface="Freeway Gothic"/>
              </a:rPr>
              <a:t>is </a:t>
            </a:r>
            <a:r>
              <a:rPr lang="en-US" sz="2800" b="1" u="sng" strike="noStrike" dirty="0">
                <a:solidFill>
                  <a:srgbClr val="0081FF"/>
                </a:solidFill>
                <a:effectLst/>
                <a:uFillTx/>
                <a:latin typeface="Freeway Gothic"/>
              </a:rPr>
              <a:t>NOT</a:t>
            </a:r>
            <a:r>
              <a:rPr lang="en-US" sz="2800" b="0" u="none" strike="noStrike" dirty="0">
                <a:solidFill>
                  <a:schemeClr val="accent5"/>
                </a:solidFill>
                <a:effectLst/>
                <a:uFillTx/>
                <a:latin typeface="Freeway Gothic"/>
              </a:rPr>
              <a:t> something that </a:t>
            </a:r>
            <a:r>
              <a:rPr lang="en-US" sz="2800" dirty="0">
                <a:solidFill>
                  <a:schemeClr val="accent5"/>
                </a:solidFill>
                <a:latin typeface="Freeway Gothic"/>
              </a:rPr>
              <a:t>we set and forget until we need to activate it.</a:t>
            </a:r>
            <a:endParaRPr lang="en-US" sz="2800" b="0" u="none" strike="noStrike" dirty="0">
              <a:solidFill>
                <a:schemeClr val="accent5"/>
              </a:solidFill>
              <a:effectLst/>
              <a:uFillTx/>
              <a:latin typeface="Benguiat"/>
            </a:endParaRPr>
          </a:p>
          <a:p>
            <a:pPr indent="0" algn="ctr" defTabSz="91440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en-US" sz="2800" b="0" u="none" strike="noStrike" dirty="0">
              <a:solidFill>
                <a:schemeClr val="accent5"/>
              </a:solidFill>
              <a:effectLst/>
              <a:uFillTx/>
              <a:latin typeface="Benguiat"/>
            </a:endParaRPr>
          </a:p>
          <a:p>
            <a:pPr indent="0" algn="ctr" defTabSz="91440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2800" dirty="0">
                <a:solidFill>
                  <a:schemeClr val="accent5"/>
                </a:solidFill>
                <a:latin typeface="Freeway Gothic"/>
              </a:rPr>
              <a:t>The IR Plan is something that needs to be tested and verified so all parties understand roles and responsibilities.</a:t>
            </a:r>
            <a:endParaRPr lang="en-US" sz="2800" b="0" u="none" strike="noStrike" dirty="0">
              <a:solidFill>
                <a:schemeClr val="accent5"/>
              </a:solidFill>
              <a:effectLst/>
              <a:uFillTx/>
              <a:latin typeface="Benguiat"/>
            </a:endParaRPr>
          </a:p>
        </p:txBody>
      </p:sp>
      <p:pic>
        <p:nvPicPr>
          <p:cNvPr id="3" name="Graphic 2" descr="Clipboard Partially Crossed with solid fill">
            <a:extLst>
              <a:ext uri="{FF2B5EF4-FFF2-40B4-BE49-F238E27FC236}">
                <a16:creationId xmlns:a16="http://schemas.microsoft.com/office/drawing/2014/main" id="{5E9E3D96-C4FE-1B62-E485-D520D4E946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90064" y="1531296"/>
            <a:ext cx="4350960" cy="4350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088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4EAD6F-2856-A4BB-E0C8-68EE21C8A1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laceHolder 1">
            <a:extLst>
              <a:ext uri="{FF2B5EF4-FFF2-40B4-BE49-F238E27FC236}">
                <a16:creationId xmlns:a16="http://schemas.microsoft.com/office/drawing/2014/main" id="{711D9763-CF41-F6FA-09F1-964FD32012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488" y="365040"/>
            <a:ext cx="10877832" cy="1325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en-US" sz="4000" b="0" u="none" strike="noStrike" dirty="0">
                <a:solidFill>
                  <a:schemeClr val="lt1"/>
                </a:solidFill>
                <a:effectLst/>
                <a:uFillTx/>
                <a:latin typeface="Freeway Gothic"/>
              </a:rPr>
              <a:t>The</a:t>
            </a:r>
            <a:r>
              <a:rPr lang="en-US" sz="4000" b="0" u="none" strike="noStrike" dirty="0">
                <a:solidFill>
                  <a:schemeClr val="accent1"/>
                </a:solidFill>
                <a:effectLst/>
                <a:uFillTx/>
                <a:latin typeface="Freeway Gothic"/>
              </a:rPr>
              <a:t> </a:t>
            </a:r>
            <a:r>
              <a:rPr lang="en-US" sz="4000" b="0" u="none" strike="noStrike" dirty="0">
                <a:solidFill>
                  <a:schemeClr val="accent6"/>
                </a:solidFill>
                <a:effectLst/>
                <a:uFillTx/>
                <a:latin typeface="Freeway Gothic"/>
              </a:rPr>
              <a:t>IRP </a:t>
            </a:r>
            <a:r>
              <a:rPr lang="en-US" sz="4000" b="0" u="none" strike="noStrike" dirty="0">
                <a:solidFill>
                  <a:schemeClr val="accent4"/>
                </a:solidFill>
                <a:effectLst/>
                <a:uFillTx/>
                <a:latin typeface="Freeway Gothic"/>
              </a:rPr>
              <a:t>Verification Plan</a:t>
            </a:r>
            <a:endParaRPr lang="en-US" sz="4000" b="0" u="none" strike="noStrike" dirty="0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187" name="PlaceHolder 2">
            <a:extLst>
              <a:ext uri="{FF2B5EF4-FFF2-40B4-BE49-F238E27FC236}">
                <a16:creationId xmlns:a16="http://schemas.microsoft.com/office/drawing/2014/main" id="{6AB5068F-11F1-002D-5E78-1176CD2B337E}"/>
              </a:ext>
            </a:extLst>
          </p:cNvPr>
          <p:cNvSpPr>
            <a:spLocks noGrp="1"/>
          </p:cNvSpPr>
          <p:nvPr>
            <p:ph/>
          </p:nvPr>
        </p:nvSpPr>
        <p:spPr>
          <a:xfrm>
            <a:off x="838080" y="1690560"/>
            <a:ext cx="10515240" cy="4801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rmAutofit fontScale="92500" lnSpcReduction="20000"/>
          </a:bodyPr>
          <a:lstStyle/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686EA0"/>
              </a:buClr>
              <a:buFont typeface="Arial"/>
              <a:buChar char="•"/>
            </a:pPr>
            <a:r>
              <a:rPr lang="en-US" sz="2800" b="0" u="none" strike="noStrike" dirty="0">
                <a:solidFill>
                  <a:schemeClr val="accent1"/>
                </a:solidFill>
                <a:effectLst/>
                <a:uFillTx/>
                <a:latin typeface="Freeway Gothic"/>
              </a:rPr>
              <a:t>Make sure you know where you stand.</a:t>
            </a:r>
            <a:endParaRPr lang="en-US" sz="2800" b="0" u="none" strike="noStrike" dirty="0">
              <a:solidFill>
                <a:schemeClr val="accent5"/>
              </a:solidFill>
              <a:effectLst/>
              <a:uFillTx/>
              <a:latin typeface="Benguiat"/>
            </a:endParaRPr>
          </a:p>
          <a:p>
            <a:pPr marL="685800" lvl="1" indent="-228600" defTabSz="914400">
              <a:lnSpc>
                <a:spcPct val="120000"/>
              </a:lnSpc>
              <a:spcBef>
                <a:spcPts val="499"/>
              </a:spcBef>
              <a:buClr>
                <a:srgbClr val="DEEBF6"/>
              </a:buClr>
              <a:buFont typeface="Arial"/>
              <a:buChar char="•"/>
            </a:pPr>
            <a:r>
              <a:rPr lang="en-US" sz="2400" b="0" u="none" strike="noStrike" dirty="0">
                <a:solidFill>
                  <a:schemeClr val="accent5"/>
                </a:solidFill>
                <a:effectLst/>
                <a:uFillTx/>
                <a:latin typeface="Freeway Gothic"/>
              </a:rPr>
              <a:t>The best time to read and understand the IRP is not in the middle of an incident.</a:t>
            </a:r>
            <a:endParaRPr lang="en-US" sz="2400" b="0" u="none" strike="noStrike" dirty="0">
              <a:solidFill>
                <a:schemeClr val="accent5"/>
              </a:solidFill>
              <a:effectLst/>
              <a:uFillTx/>
              <a:latin typeface="Benguiat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417"/>
              </a:spcBef>
              <a:buClr>
                <a:srgbClr val="686EA0"/>
              </a:buClr>
              <a:buFont typeface="Arial"/>
              <a:buChar char="•"/>
            </a:pPr>
            <a:r>
              <a:rPr lang="en-US" sz="2800" b="0" u="none" strike="noStrike" dirty="0">
                <a:solidFill>
                  <a:schemeClr val="accent1"/>
                </a:solidFill>
                <a:effectLst/>
                <a:uFillTx/>
                <a:latin typeface="Freeway Gothic"/>
              </a:rPr>
              <a:t>Make sure it applies to your organization.</a:t>
            </a:r>
            <a:endParaRPr lang="en-US" sz="2800" b="0" u="none" strike="noStrike" dirty="0">
              <a:solidFill>
                <a:schemeClr val="accent5"/>
              </a:solidFill>
              <a:effectLst/>
              <a:uFillTx/>
              <a:latin typeface="Benguiat"/>
            </a:endParaRPr>
          </a:p>
          <a:p>
            <a:pPr marL="685800" lvl="1" indent="-228600" defTabSz="914400">
              <a:lnSpc>
                <a:spcPct val="120000"/>
              </a:lnSpc>
              <a:spcBef>
                <a:spcPts val="499"/>
              </a:spcBef>
              <a:buClr>
                <a:srgbClr val="DEEBF6"/>
              </a:buClr>
              <a:buFont typeface="Arial"/>
              <a:buChar char="•"/>
            </a:pPr>
            <a:r>
              <a:rPr lang="en-US" sz="2400" b="0" u="none" strike="noStrike" dirty="0">
                <a:solidFill>
                  <a:schemeClr val="accent5"/>
                </a:solidFill>
                <a:effectLst/>
                <a:uFillTx/>
                <a:latin typeface="Freeway Gothic"/>
              </a:rPr>
              <a:t>You’ve created the plan, make sure it is applicable and relevant to your organization.</a:t>
            </a:r>
            <a:endParaRPr lang="en-US" sz="2400" b="0" u="none" strike="noStrike" dirty="0">
              <a:solidFill>
                <a:schemeClr val="accent5"/>
              </a:solidFill>
              <a:effectLst/>
              <a:uFillTx/>
              <a:latin typeface="Benguiat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686EA0"/>
              </a:buClr>
              <a:buFont typeface="Arial"/>
              <a:buChar char="•"/>
            </a:pPr>
            <a:r>
              <a:rPr lang="en-US" sz="2800" dirty="0">
                <a:latin typeface="Freeway Gothic"/>
              </a:rPr>
              <a:t>Make sure the team knows their roles as well</a:t>
            </a:r>
            <a:endParaRPr lang="en-US" sz="2800" b="0" u="none" strike="noStrike" dirty="0">
              <a:solidFill>
                <a:schemeClr val="accent5"/>
              </a:solidFill>
              <a:effectLst/>
              <a:uFillTx/>
              <a:latin typeface="Benguiat"/>
            </a:endParaRPr>
          </a:p>
          <a:p>
            <a:pPr marL="685800" lvl="1" indent="-228600" defTabSz="914400">
              <a:lnSpc>
                <a:spcPct val="120000"/>
              </a:lnSpc>
              <a:spcBef>
                <a:spcPts val="499"/>
              </a:spcBef>
              <a:buClr>
                <a:srgbClr val="DEEBF6"/>
              </a:buClr>
              <a:buFont typeface="Arial"/>
              <a:buChar char="•"/>
            </a:pPr>
            <a:r>
              <a:rPr lang="en-US" sz="2400" b="0" u="none" strike="noStrike" dirty="0">
                <a:solidFill>
                  <a:schemeClr val="accent5"/>
                </a:solidFill>
                <a:effectLst/>
                <a:uFillTx/>
                <a:latin typeface="Freeway Gothic"/>
              </a:rPr>
              <a:t>You’re not the only part of the equation in an IR Plan.</a:t>
            </a:r>
            <a:endParaRPr lang="en-US" sz="2400" b="0" u="none" strike="noStrike" dirty="0">
              <a:solidFill>
                <a:schemeClr val="accent5"/>
              </a:solidFill>
              <a:effectLst/>
              <a:uFillTx/>
              <a:latin typeface="Benguiat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686EA0"/>
              </a:buClr>
              <a:buFont typeface="Arial"/>
              <a:buChar char="•"/>
            </a:pPr>
            <a:r>
              <a:rPr lang="en-US" sz="2800" dirty="0">
                <a:latin typeface="Freeway Gothic"/>
              </a:rPr>
              <a:t>Test, Verify, Improve, Adjust</a:t>
            </a:r>
            <a:endParaRPr lang="en-US" sz="2800" b="0" u="none" strike="noStrike" dirty="0">
              <a:solidFill>
                <a:schemeClr val="accent5"/>
              </a:solidFill>
              <a:effectLst/>
              <a:uFillTx/>
              <a:latin typeface="Benguiat"/>
            </a:endParaRPr>
          </a:p>
          <a:p>
            <a:pPr marL="685800" lvl="1" indent="-228600" defTabSz="914400">
              <a:lnSpc>
                <a:spcPct val="120000"/>
              </a:lnSpc>
              <a:spcBef>
                <a:spcPts val="499"/>
              </a:spcBef>
              <a:buClr>
                <a:srgbClr val="DEEBF6"/>
              </a:buClr>
              <a:buFont typeface="Arial"/>
              <a:buChar char="•"/>
            </a:pPr>
            <a:r>
              <a:rPr lang="en-US" sz="2400" b="0" u="none" strike="noStrike" dirty="0">
                <a:solidFill>
                  <a:schemeClr val="accent5"/>
                </a:solidFill>
                <a:effectLst/>
                <a:uFillTx/>
                <a:latin typeface="Freeway Gothic"/>
              </a:rPr>
              <a:t>Do annual Table Top Exercises (TTX) at minimum. Take lessons learned and improve incrementally.</a:t>
            </a:r>
            <a:endParaRPr lang="en-US" sz="2400" b="0" u="none" strike="noStrike" dirty="0">
              <a:solidFill>
                <a:schemeClr val="accent5"/>
              </a:solidFill>
              <a:effectLst/>
              <a:uFillTx/>
              <a:latin typeface="Benguiat"/>
            </a:endParaRPr>
          </a:p>
        </p:txBody>
      </p:sp>
    </p:spTree>
    <p:extLst>
      <p:ext uri="{BB962C8B-B14F-4D97-AF65-F5344CB8AC3E}">
        <p14:creationId xmlns:p14="http://schemas.microsoft.com/office/powerpoint/2010/main" val="3560215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7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en-US" sz="4000" b="0" u="none" strike="noStrike">
                <a:solidFill>
                  <a:schemeClr val="accent6"/>
                </a:solidFill>
                <a:effectLst/>
                <a:uFillTx/>
                <a:latin typeface="Freeway Gothic"/>
              </a:rPr>
              <a:t>What is Incident Response?</a:t>
            </a:r>
            <a:endParaRPr lang="en-US" sz="4000" b="0" u="none" strike="noStrik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/>
          </p:nvPr>
        </p:nvSpPr>
        <p:spPr>
          <a:xfrm>
            <a:off x="838080" y="3048120"/>
            <a:ext cx="10515240" cy="3674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rmAutofit fontScale="40000" lnSpcReduction="20000"/>
          </a:bodyPr>
          <a:lstStyle/>
          <a:p>
            <a:pPr marL="228600" indent="-228600" defTabSz="914400">
              <a:lnSpc>
                <a:spcPct val="170000"/>
              </a:lnSpc>
              <a:spcBef>
                <a:spcPts val="1001"/>
              </a:spcBef>
              <a:buClr>
                <a:srgbClr val="81C8BD"/>
              </a:buClr>
              <a:buFont typeface="Arial"/>
              <a:buChar char="•"/>
            </a:pPr>
            <a:r>
              <a:rPr lang="en-US" sz="5000" b="0" u="none" strike="noStrike" dirty="0">
                <a:solidFill>
                  <a:schemeClr val="accent2"/>
                </a:solidFill>
                <a:effectLst/>
                <a:uFillTx/>
                <a:latin typeface="Freeway Gothic"/>
              </a:rPr>
              <a:t>“Incident Response is the </a:t>
            </a:r>
            <a:r>
              <a:rPr lang="en-US" sz="5000" b="1" u="none" strike="noStrike" dirty="0">
                <a:solidFill>
                  <a:schemeClr val="accent4"/>
                </a:solidFill>
                <a:effectLst/>
                <a:uFillTx/>
                <a:latin typeface="Freeway Gothic"/>
              </a:rPr>
              <a:t>structured approach</a:t>
            </a:r>
            <a:r>
              <a:rPr lang="en-US" sz="5000" b="0" u="none" strike="noStrike" dirty="0">
                <a:solidFill>
                  <a:schemeClr val="accent2"/>
                </a:solidFill>
                <a:effectLst/>
                <a:uFillTx/>
                <a:latin typeface="Freeway Gothic"/>
              </a:rPr>
              <a:t> to managing and containing the effects of a security incident.”</a:t>
            </a:r>
            <a:endParaRPr lang="en-US" sz="5000" b="0" u="none" strike="noStrike" dirty="0">
              <a:solidFill>
                <a:schemeClr val="accent5"/>
              </a:solidFill>
              <a:effectLst/>
              <a:uFillTx/>
              <a:latin typeface="Benguiat"/>
            </a:endParaRPr>
          </a:p>
          <a:p>
            <a:pPr marL="228600" indent="-228600" defTabSz="914400">
              <a:lnSpc>
                <a:spcPct val="170000"/>
              </a:lnSpc>
              <a:spcBef>
                <a:spcPts val="1001"/>
              </a:spcBef>
              <a:buClr>
                <a:srgbClr val="81C8BD"/>
              </a:buClr>
              <a:buFont typeface="Arial"/>
              <a:buChar char="•"/>
            </a:pPr>
            <a:r>
              <a:rPr lang="en-US" sz="5000" b="0" u="none" strike="noStrike" dirty="0">
                <a:solidFill>
                  <a:schemeClr val="accent2"/>
                </a:solidFill>
                <a:effectLst/>
                <a:uFillTx/>
                <a:latin typeface="Freeway Gothic"/>
              </a:rPr>
              <a:t>“Incident Response is a calculated effort to minimize damage done as a result of an incident combined with efforts to minimize future events/incidents related to the same or similar issues discovered.”</a:t>
            </a:r>
            <a:endParaRPr lang="en-US" sz="5000" b="0" u="none" strike="noStrike" dirty="0">
              <a:solidFill>
                <a:schemeClr val="accent5"/>
              </a:solidFill>
              <a:effectLst/>
              <a:uFillTx/>
              <a:latin typeface="Benguiat"/>
            </a:endParaRPr>
          </a:p>
          <a:p>
            <a:pPr indent="0" defTabSz="914400">
              <a:lnSpc>
                <a:spcPct val="17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5000" b="0" u="none" strike="noStrike" dirty="0">
                <a:solidFill>
                  <a:schemeClr val="dk2"/>
                </a:solidFill>
                <a:effectLst/>
                <a:uFillTx/>
                <a:latin typeface="Freeway Gothic"/>
              </a:rPr>
              <a:t> – LLM</a:t>
            </a:r>
            <a:endParaRPr lang="en-US" sz="5000" b="0" u="none" strike="noStrike" dirty="0">
              <a:solidFill>
                <a:schemeClr val="accent5"/>
              </a:solidFill>
              <a:effectLst/>
              <a:uFillTx/>
              <a:latin typeface="Benguiat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en-US" sz="2800" b="0" u="none" strike="noStrike" dirty="0">
              <a:solidFill>
                <a:schemeClr val="accent5"/>
              </a:solidFill>
              <a:effectLst/>
              <a:uFillTx/>
              <a:latin typeface="Benguiat"/>
            </a:endParaRPr>
          </a:p>
        </p:txBody>
      </p:sp>
      <p:pic>
        <p:nvPicPr>
          <p:cNvPr id="75" name="Graphic 6" descr="Blog with solid fill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5156280" y="1313280"/>
            <a:ext cx="1879200" cy="187920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87FCFB-519B-F067-2891-2DB0767AA8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PlaceHolder 1">
            <a:extLst>
              <a:ext uri="{FF2B5EF4-FFF2-40B4-BE49-F238E27FC236}">
                <a16:creationId xmlns:a16="http://schemas.microsoft.com/office/drawing/2014/main" id="{9AA1B5E8-5EA5-3C94-1EB0-94EFE221C6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rm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en-US" sz="4000" b="0" u="none" strike="noStrike">
                <a:solidFill>
                  <a:schemeClr val="accent6"/>
                </a:solidFill>
                <a:effectLst/>
                <a:uFillTx/>
                <a:latin typeface="Freeway Gothic"/>
              </a:rPr>
              <a:t>Putting It All Together?</a:t>
            </a:r>
            <a:endParaRPr lang="en-US" sz="4000" b="0" u="none" strike="noStrik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189" name="PlaceHolder 2">
            <a:extLst>
              <a:ext uri="{FF2B5EF4-FFF2-40B4-BE49-F238E27FC236}">
                <a16:creationId xmlns:a16="http://schemas.microsoft.com/office/drawing/2014/main" id="{DA2561F0-D1EC-5AFC-3003-5700DEA0C615}"/>
              </a:ext>
            </a:extLst>
          </p:cNvPr>
          <p:cNvSpPr>
            <a:spLocks noGrp="1"/>
          </p:cNvSpPr>
          <p:nvPr>
            <p:ph/>
          </p:nvPr>
        </p:nvSpPr>
        <p:spPr>
          <a:xfrm>
            <a:off x="158196" y="1690200"/>
            <a:ext cx="11875008" cy="4068936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indent="0" algn="ctr" defTabSz="91440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2400" b="0" u="none" strike="noStrike" dirty="0">
                <a:solidFill>
                  <a:schemeClr val="accent5"/>
                </a:solidFill>
                <a:effectLst/>
                <a:uFillTx/>
                <a:latin typeface="Freeway Gothic"/>
              </a:rPr>
              <a:t>All these blend together to streamline Incident Response.</a:t>
            </a:r>
            <a:endParaRPr lang="en-US" sz="2400" b="0" u="none" strike="noStrike" dirty="0">
              <a:solidFill>
                <a:schemeClr val="accent5"/>
              </a:solidFill>
              <a:effectLst/>
              <a:uFillTx/>
              <a:latin typeface="Benguiat"/>
            </a:endParaRPr>
          </a:p>
          <a:p>
            <a:pPr indent="0" algn="ctr" defTabSz="91440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en-US" sz="2800" b="0" u="none" strike="noStrike" dirty="0">
              <a:solidFill>
                <a:schemeClr val="accent5"/>
              </a:solidFill>
              <a:effectLst/>
              <a:uFillTx/>
              <a:latin typeface="Benguiat"/>
            </a:endParaRPr>
          </a:p>
        </p:txBody>
      </p:sp>
      <p:pic>
        <p:nvPicPr>
          <p:cNvPr id="3" name="Graphic 2" descr="Blender outline">
            <a:extLst>
              <a:ext uri="{FF2B5EF4-FFF2-40B4-BE49-F238E27FC236}">
                <a16:creationId xmlns:a16="http://schemas.microsoft.com/office/drawing/2014/main" id="{FC6E76D7-153D-AA3C-380C-F083933AD1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43228" y="1988016"/>
            <a:ext cx="4504944" cy="4504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926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9" grpId="0" uiExpand="1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PlaceHolder 1"/>
          <p:cNvSpPr>
            <a:spLocks noGrp="1"/>
          </p:cNvSpPr>
          <p:nvPr>
            <p:ph type="title"/>
          </p:nvPr>
        </p:nvSpPr>
        <p:spPr>
          <a:xfrm>
            <a:off x="484157" y="217872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rm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en-US" sz="4000" b="0" u="none" strike="noStrike" dirty="0">
                <a:solidFill>
                  <a:schemeClr val="accent6"/>
                </a:solidFill>
                <a:effectLst/>
                <a:uFillTx/>
                <a:latin typeface="Freeway Gothic"/>
              </a:rPr>
              <a:t>Putting It All Together?</a:t>
            </a:r>
            <a:endParaRPr lang="en-US" sz="4000" b="0" u="none" strike="noStrike" dirty="0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2038ADE-06BA-B719-A212-7704A0B0C131}"/>
              </a:ext>
            </a:extLst>
          </p:cNvPr>
          <p:cNvGrpSpPr/>
          <p:nvPr/>
        </p:nvGrpSpPr>
        <p:grpSpPr>
          <a:xfrm>
            <a:off x="6224751" y="1776431"/>
            <a:ext cx="4924749" cy="900136"/>
            <a:chOff x="3177254" y="2283513"/>
            <a:chExt cx="4184077" cy="764757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7B48668-89D2-4E45-FE3A-F406E088B71B}"/>
                </a:ext>
              </a:extLst>
            </p:cNvPr>
            <p:cNvSpPr txBox="1"/>
            <p:nvPr/>
          </p:nvSpPr>
          <p:spPr>
            <a:xfrm>
              <a:off x="3177254" y="2283513"/>
              <a:ext cx="3158837" cy="4706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3000" dirty="0">
                  <a:solidFill>
                    <a:srgbClr val="686EA0"/>
                  </a:solidFill>
                  <a:latin typeface="+mj-lt"/>
                </a:rPr>
                <a:t>IR Runbooks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C517D43-37ED-8179-BC36-36817C5CA984}"/>
                </a:ext>
              </a:extLst>
            </p:cNvPr>
            <p:cNvSpPr txBox="1"/>
            <p:nvPr/>
          </p:nvSpPr>
          <p:spPr>
            <a:xfrm>
              <a:off x="3177254" y="2708336"/>
              <a:ext cx="4184077" cy="3399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+mj-lt"/>
                </a:rPr>
                <a:t>The Guides</a:t>
              </a:r>
            </a:p>
          </p:txBody>
        </p:sp>
      </p:grpSp>
      <p:sp>
        <p:nvSpPr>
          <p:cNvPr id="31" name="Forme libre 7">
            <a:extLst>
              <a:ext uri="{FF2B5EF4-FFF2-40B4-BE49-F238E27FC236}">
                <a16:creationId xmlns:a16="http://schemas.microsoft.com/office/drawing/2014/main" id="{57925440-29E6-B358-A5AF-972AB5AFB895}"/>
              </a:ext>
            </a:extLst>
          </p:cNvPr>
          <p:cNvSpPr/>
          <p:nvPr/>
        </p:nvSpPr>
        <p:spPr>
          <a:xfrm>
            <a:off x="4694936" y="1696212"/>
            <a:ext cx="1337601" cy="1191251"/>
          </a:xfrm>
          <a:custGeom>
            <a:avLst/>
            <a:gdLst>
              <a:gd name="connsiteX0" fmla="*/ 92686 w 1016797"/>
              <a:gd name="connsiteY0" fmla="*/ 905547 h 905547"/>
              <a:gd name="connsiteX1" fmla="*/ 923869 w 1016797"/>
              <a:gd name="connsiteY1" fmla="*/ 905547 h 905547"/>
              <a:gd name="connsiteX2" fmla="*/ 1004244 w 1016797"/>
              <a:gd name="connsiteY2" fmla="*/ 766167 h 905547"/>
              <a:gd name="connsiteX3" fmla="*/ 588773 w 1016797"/>
              <a:gd name="connsiteY3" fmla="*/ 46440 h 905547"/>
              <a:gd name="connsiteX4" fmla="*/ 428024 w 1016797"/>
              <a:gd name="connsiteY4" fmla="*/ 46440 h 905547"/>
              <a:gd name="connsiteX5" fmla="*/ 12554 w 1016797"/>
              <a:gd name="connsiteY5" fmla="*/ 766167 h 905547"/>
              <a:gd name="connsiteX6" fmla="*/ 92928 w 1016797"/>
              <a:gd name="connsiteY6" fmla="*/ 905547 h 9055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16797" h="905547">
                <a:moveTo>
                  <a:pt x="92686" y="905547"/>
                </a:moveTo>
                <a:lnTo>
                  <a:pt x="923869" y="905547"/>
                </a:lnTo>
                <a:cubicBezTo>
                  <a:pt x="995259" y="905547"/>
                  <a:pt x="1039938" y="828087"/>
                  <a:pt x="1004244" y="766167"/>
                </a:cubicBezTo>
                <a:lnTo>
                  <a:pt x="588773" y="46440"/>
                </a:lnTo>
                <a:cubicBezTo>
                  <a:pt x="553078" y="-15480"/>
                  <a:pt x="463719" y="-15480"/>
                  <a:pt x="428024" y="46440"/>
                </a:cubicBezTo>
                <a:lnTo>
                  <a:pt x="12554" y="766167"/>
                </a:lnTo>
                <a:cubicBezTo>
                  <a:pt x="-23141" y="828087"/>
                  <a:pt x="21539" y="905547"/>
                  <a:pt x="92928" y="905547"/>
                </a:cubicBezTo>
                <a:close/>
              </a:path>
            </a:pathLst>
          </a:custGeom>
          <a:solidFill>
            <a:srgbClr val="686EA0"/>
          </a:solidFill>
          <a:ln w="24279" cap="flat">
            <a:noFill/>
            <a:prstDash val="solid"/>
            <a:miter/>
          </a:ln>
        </p:spPr>
        <p:txBody>
          <a:bodyPr tIns="0" bIns="68580" rtlCol="0" anchor="b"/>
          <a:lstStyle/>
          <a:p>
            <a:pPr algn="ctr"/>
            <a:r>
              <a:rPr lang="fr-FR" sz="27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</a:t>
            </a:r>
          </a:p>
        </p:txBody>
      </p:sp>
      <p:sp>
        <p:nvSpPr>
          <p:cNvPr id="32" name="Forme libre 8">
            <a:extLst>
              <a:ext uri="{FF2B5EF4-FFF2-40B4-BE49-F238E27FC236}">
                <a16:creationId xmlns:a16="http://schemas.microsoft.com/office/drawing/2014/main" id="{EA07D562-065F-AE96-74CC-BC35F3D9CDF3}"/>
              </a:ext>
            </a:extLst>
          </p:cNvPr>
          <p:cNvSpPr/>
          <p:nvPr/>
        </p:nvSpPr>
        <p:spPr>
          <a:xfrm>
            <a:off x="3808824" y="3115538"/>
            <a:ext cx="3109186" cy="1305849"/>
          </a:xfrm>
          <a:custGeom>
            <a:avLst/>
            <a:gdLst>
              <a:gd name="connsiteX0" fmla="*/ 93171 w 2363493"/>
              <a:gd name="connsiteY0" fmla="*/ 992660 h 992660"/>
              <a:gd name="connsiteX1" fmla="*/ 2270565 w 2363493"/>
              <a:gd name="connsiteY1" fmla="*/ 992660 h 992660"/>
              <a:gd name="connsiteX2" fmla="*/ 2350939 w 2363493"/>
              <a:gd name="connsiteY2" fmla="*/ 853280 h 992660"/>
              <a:gd name="connsiteX3" fmla="*/ 1884962 w 2363493"/>
              <a:gd name="connsiteY3" fmla="*/ 46379 h 992660"/>
              <a:gd name="connsiteX4" fmla="*/ 1804587 w 2363493"/>
              <a:gd name="connsiteY4" fmla="*/ 0 h 992660"/>
              <a:gd name="connsiteX5" fmla="*/ 558906 w 2363493"/>
              <a:gd name="connsiteY5" fmla="*/ 0 h 992660"/>
              <a:gd name="connsiteX6" fmla="*/ 478531 w 2363493"/>
              <a:gd name="connsiteY6" fmla="*/ 46379 h 992660"/>
              <a:gd name="connsiteX7" fmla="*/ 12554 w 2363493"/>
              <a:gd name="connsiteY7" fmla="*/ 853280 h 992660"/>
              <a:gd name="connsiteX8" fmla="*/ 92928 w 2363493"/>
              <a:gd name="connsiteY8" fmla="*/ 992660 h 992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63493" h="992660">
                <a:moveTo>
                  <a:pt x="93171" y="992660"/>
                </a:moveTo>
                <a:lnTo>
                  <a:pt x="2270565" y="992660"/>
                </a:lnTo>
                <a:cubicBezTo>
                  <a:pt x="2341955" y="992660"/>
                  <a:pt x="2386634" y="915200"/>
                  <a:pt x="2350939" y="853280"/>
                </a:cubicBezTo>
                <a:lnTo>
                  <a:pt x="1884962" y="46379"/>
                </a:lnTo>
                <a:cubicBezTo>
                  <a:pt x="1868450" y="17726"/>
                  <a:pt x="1837612" y="0"/>
                  <a:pt x="1804587" y="0"/>
                </a:cubicBezTo>
                <a:lnTo>
                  <a:pt x="558906" y="0"/>
                </a:lnTo>
                <a:cubicBezTo>
                  <a:pt x="525639" y="0"/>
                  <a:pt x="495043" y="17726"/>
                  <a:pt x="478531" y="46379"/>
                </a:cubicBezTo>
                <a:lnTo>
                  <a:pt x="12554" y="853280"/>
                </a:lnTo>
                <a:cubicBezTo>
                  <a:pt x="-23141" y="915200"/>
                  <a:pt x="21538" y="992660"/>
                  <a:pt x="92928" y="992660"/>
                </a:cubicBezTo>
                <a:close/>
              </a:path>
            </a:pathLst>
          </a:custGeom>
          <a:solidFill>
            <a:schemeClr val="accent2"/>
          </a:solidFill>
          <a:ln w="24279" cap="flat">
            <a:noFill/>
            <a:prstDash val="solid"/>
            <a:miter/>
          </a:ln>
        </p:spPr>
        <p:txBody>
          <a:bodyPr tIns="0" bIns="0" rtlCol="0" anchor="ctr"/>
          <a:lstStyle/>
          <a:p>
            <a:pPr algn="ctr"/>
            <a:r>
              <a:rPr lang="fr-FR" sz="27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</a:t>
            </a:r>
          </a:p>
        </p:txBody>
      </p:sp>
      <p:sp>
        <p:nvSpPr>
          <p:cNvPr id="33" name="Forme libre 10">
            <a:extLst>
              <a:ext uri="{FF2B5EF4-FFF2-40B4-BE49-F238E27FC236}">
                <a16:creationId xmlns:a16="http://schemas.microsoft.com/office/drawing/2014/main" id="{B27670CC-FBE6-3B4E-9FD1-7EBC4E6E8944}"/>
              </a:ext>
            </a:extLst>
          </p:cNvPr>
          <p:cNvSpPr/>
          <p:nvPr/>
        </p:nvSpPr>
        <p:spPr>
          <a:xfrm>
            <a:off x="2923032" y="4649463"/>
            <a:ext cx="4880451" cy="1305849"/>
          </a:xfrm>
          <a:custGeom>
            <a:avLst/>
            <a:gdLst>
              <a:gd name="connsiteX0" fmla="*/ 93171 w 3709947"/>
              <a:gd name="connsiteY0" fmla="*/ 992660 h 992660"/>
              <a:gd name="connsiteX1" fmla="*/ 3617019 w 3709947"/>
              <a:gd name="connsiteY1" fmla="*/ 992660 h 992660"/>
              <a:gd name="connsiteX2" fmla="*/ 3697393 w 3709947"/>
              <a:gd name="connsiteY2" fmla="*/ 853280 h 992660"/>
              <a:gd name="connsiteX3" fmla="*/ 3231416 w 3709947"/>
              <a:gd name="connsiteY3" fmla="*/ 46379 h 992660"/>
              <a:gd name="connsiteX4" fmla="*/ 3151041 w 3709947"/>
              <a:gd name="connsiteY4" fmla="*/ 0 h 992660"/>
              <a:gd name="connsiteX5" fmla="*/ 558906 w 3709947"/>
              <a:gd name="connsiteY5" fmla="*/ 0 h 992660"/>
              <a:gd name="connsiteX6" fmla="*/ 478531 w 3709947"/>
              <a:gd name="connsiteY6" fmla="*/ 46379 h 992660"/>
              <a:gd name="connsiteX7" fmla="*/ 12554 w 3709947"/>
              <a:gd name="connsiteY7" fmla="*/ 853280 h 992660"/>
              <a:gd name="connsiteX8" fmla="*/ 92929 w 3709947"/>
              <a:gd name="connsiteY8" fmla="*/ 992660 h 992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09947" h="992660">
                <a:moveTo>
                  <a:pt x="93171" y="992660"/>
                </a:moveTo>
                <a:lnTo>
                  <a:pt x="3617019" y="992660"/>
                </a:lnTo>
                <a:cubicBezTo>
                  <a:pt x="3688409" y="992660"/>
                  <a:pt x="3733088" y="915200"/>
                  <a:pt x="3697393" y="853280"/>
                </a:cubicBezTo>
                <a:lnTo>
                  <a:pt x="3231416" y="46379"/>
                </a:lnTo>
                <a:cubicBezTo>
                  <a:pt x="3214904" y="17726"/>
                  <a:pt x="3184065" y="0"/>
                  <a:pt x="3151041" y="0"/>
                </a:cubicBezTo>
                <a:lnTo>
                  <a:pt x="558906" y="0"/>
                </a:lnTo>
                <a:cubicBezTo>
                  <a:pt x="525639" y="0"/>
                  <a:pt x="495044" y="17726"/>
                  <a:pt x="478531" y="46379"/>
                </a:cubicBezTo>
                <a:lnTo>
                  <a:pt x="12554" y="853280"/>
                </a:lnTo>
                <a:cubicBezTo>
                  <a:pt x="-23141" y="915200"/>
                  <a:pt x="21539" y="992660"/>
                  <a:pt x="92929" y="992660"/>
                </a:cubicBezTo>
                <a:close/>
              </a:path>
            </a:pathLst>
          </a:custGeom>
          <a:solidFill>
            <a:schemeClr val="accent4"/>
          </a:solidFill>
          <a:ln w="24279" cap="flat">
            <a:noFill/>
            <a:prstDash val="solid"/>
            <a:miter/>
          </a:ln>
        </p:spPr>
        <p:txBody>
          <a:bodyPr tIns="0" bIns="0" rtlCol="0" anchor="ctr"/>
          <a:lstStyle/>
          <a:p>
            <a:pPr algn="ctr"/>
            <a:r>
              <a:rPr lang="fr-FR" sz="27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</a:t>
            </a:r>
          </a:p>
        </p:txBody>
      </p:sp>
      <p:sp>
        <p:nvSpPr>
          <p:cNvPr id="34" name="Freeform: Shape 13">
            <a:extLst>
              <a:ext uri="{FF2B5EF4-FFF2-40B4-BE49-F238E27FC236}">
                <a16:creationId xmlns:a16="http://schemas.microsoft.com/office/drawing/2014/main" id="{C7F8A5A5-6E90-DA11-358A-A2D98AD67168}"/>
              </a:ext>
            </a:extLst>
          </p:cNvPr>
          <p:cNvSpPr/>
          <p:nvPr/>
        </p:nvSpPr>
        <p:spPr>
          <a:xfrm>
            <a:off x="4656037" y="2861989"/>
            <a:ext cx="1439013" cy="253549"/>
          </a:xfrm>
          <a:custGeom>
            <a:avLst/>
            <a:gdLst>
              <a:gd name="connsiteX0" fmla="*/ 1007284 w 1093886"/>
              <a:gd name="connsiteY0" fmla="*/ 0 h 192738"/>
              <a:gd name="connsiteX1" fmla="*/ 1093886 w 1093886"/>
              <a:gd name="connsiteY1" fmla="*/ 192738 h 192738"/>
              <a:gd name="connsiteX2" fmla="*/ 0 w 1093886"/>
              <a:gd name="connsiteY2" fmla="*/ 192738 h 192738"/>
              <a:gd name="connsiteX3" fmla="*/ 82792 w 1093886"/>
              <a:gd name="connsiteY3" fmla="*/ 8482 h 192738"/>
              <a:gd name="connsiteX4" fmla="*/ 122496 w 1093886"/>
              <a:gd name="connsiteY4" fmla="*/ 19363 h 192738"/>
              <a:gd name="connsiteX5" fmla="*/ 953437 w 1093886"/>
              <a:gd name="connsiteY5" fmla="*/ 19363 h 192738"/>
              <a:gd name="connsiteX6" fmla="*/ 1001133 w 1093886"/>
              <a:gd name="connsiteY6" fmla="*/ 6292 h 192738"/>
              <a:gd name="connsiteX7" fmla="*/ 1007284 w 1093886"/>
              <a:gd name="connsiteY7" fmla="*/ 0 h 192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93886" h="192738">
                <a:moveTo>
                  <a:pt x="1007284" y="0"/>
                </a:moveTo>
                <a:lnTo>
                  <a:pt x="1093886" y="192738"/>
                </a:lnTo>
                <a:lnTo>
                  <a:pt x="0" y="192738"/>
                </a:lnTo>
                <a:lnTo>
                  <a:pt x="82792" y="8482"/>
                </a:lnTo>
                <a:lnTo>
                  <a:pt x="122496" y="19363"/>
                </a:lnTo>
                <a:lnTo>
                  <a:pt x="953437" y="19363"/>
                </a:lnTo>
                <a:cubicBezTo>
                  <a:pt x="971285" y="19363"/>
                  <a:pt x="987463" y="14522"/>
                  <a:pt x="1001133" y="6292"/>
                </a:cubicBezTo>
                <a:lnTo>
                  <a:pt x="1007284" y="0"/>
                </a:lnTo>
                <a:close/>
              </a:path>
            </a:pathLst>
          </a:custGeom>
          <a:solidFill>
            <a:srgbClr val="1D1D1B">
              <a:alpha val="15000"/>
            </a:srgbClr>
          </a:solidFill>
          <a:ln w="24279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fr-FR" sz="1350"/>
          </a:p>
        </p:txBody>
      </p:sp>
      <p:sp>
        <p:nvSpPr>
          <p:cNvPr id="35" name="Freeform: Shape 15">
            <a:extLst>
              <a:ext uri="{FF2B5EF4-FFF2-40B4-BE49-F238E27FC236}">
                <a16:creationId xmlns:a16="http://schemas.microsoft.com/office/drawing/2014/main" id="{108F23CD-A6F0-30DD-23A2-C494222D79FF}"/>
              </a:ext>
            </a:extLst>
          </p:cNvPr>
          <p:cNvSpPr/>
          <p:nvPr/>
        </p:nvSpPr>
        <p:spPr>
          <a:xfrm>
            <a:off x="3966806" y="4421386"/>
            <a:ext cx="2817477" cy="228077"/>
          </a:xfrm>
          <a:custGeom>
            <a:avLst/>
            <a:gdLst>
              <a:gd name="connsiteX0" fmla="*/ 77902 w 2141746"/>
              <a:gd name="connsiteY0" fmla="*/ 0 h 173376"/>
              <a:gd name="connsiteX1" fmla="*/ 2063844 w 2141746"/>
              <a:gd name="connsiteY1" fmla="*/ 0 h 173376"/>
              <a:gd name="connsiteX2" fmla="*/ 2141746 w 2141746"/>
              <a:gd name="connsiteY2" fmla="*/ 173376 h 173376"/>
              <a:gd name="connsiteX3" fmla="*/ 0 w 2141746"/>
              <a:gd name="connsiteY3" fmla="*/ 173376 h 173376"/>
              <a:gd name="connsiteX4" fmla="*/ 77902 w 2141746"/>
              <a:gd name="connsiteY4" fmla="*/ 0 h 173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41746" h="173376">
                <a:moveTo>
                  <a:pt x="77902" y="0"/>
                </a:moveTo>
                <a:lnTo>
                  <a:pt x="2063844" y="0"/>
                </a:lnTo>
                <a:lnTo>
                  <a:pt x="2141746" y="173376"/>
                </a:lnTo>
                <a:lnTo>
                  <a:pt x="0" y="173376"/>
                </a:lnTo>
                <a:lnTo>
                  <a:pt x="77902" y="0"/>
                </a:lnTo>
                <a:close/>
              </a:path>
            </a:pathLst>
          </a:custGeom>
          <a:solidFill>
            <a:srgbClr val="1D1D1B">
              <a:alpha val="15000"/>
            </a:srgbClr>
          </a:solidFill>
          <a:ln w="24279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fr-FR" sz="135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6E81F81-3A95-F94E-00B9-DE1CCF352FC7}"/>
              </a:ext>
            </a:extLst>
          </p:cNvPr>
          <p:cNvGrpSpPr/>
          <p:nvPr/>
        </p:nvGrpSpPr>
        <p:grpSpPr>
          <a:xfrm>
            <a:off x="7111860" y="3218855"/>
            <a:ext cx="4924749" cy="900138"/>
            <a:chOff x="3177254" y="2283512"/>
            <a:chExt cx="4184077" cy="764758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7DA3308-9244-220D-1CC2-D1195B434BD1}"/>
                </a:ext>
              </a:extLst>
            </p:cNvPr>
            <p:cNvSpPr txBox="1"/>
            <p:nvPr/>
          </p:nvSpPr>
          <p:spPr>
            <a:xfrm>
              <a:off x="3177254" y="2283512"/>
              <a:ext cx="3158837" cy="4706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3000" dirty="0">
                  <a:solidFill>
                    <a:srgbClr val="81C8BD"/>
                  </a:solidFill>
                  <a:latin typeface="+mj-lt"/>
                </a:rPr>
                <a:t>IR Playbooks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A72EAE7-A6BC-8A49-0478-57B5CC0D222C}"/>
                </a:ext>
              </a:extLst>
            </p:cNvPr>
            <p:cNvSpPr txBox="1"/>
            <p:nvPr/>
          </p:nvSpPr>
          <p:spPr>
            <a:xfrm>
              <a:off x="3177254" y="2708336"/>
              <a:ext cx="4184077" cy="3399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+mj-lt"/>
                </a:rPr>
                <a:t>The Process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DBB1B9D-D6FC-5084-A509-2F803E1B89A4}"/>
              </a:ext>
            </a:extLst>
          </p:cNvPr>
          <p:cNvGrpSpPr/>
          <p:nvPr/>
        </p:nvGrpSpPr>
        <p:grpSpPr>
          <a:xfrm>
            <a:off x="8083760" y="4814156"/>
            <a:ext cx="4924749" cy="900136"/>
            <a:chOff x="3177254" y="2283513"/>
            <a:chExt cx="4184077" cy="76475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0271947-C7FC-0064-C03B-53727DCC466F}"/>
                </a:ext>
              </a:extLst>
            </p:cNvPr>
            <p:cNvSpPr txBox="1"/>
            <p:nvPr/>
          </p:nvSpPr>
          <p:spPr>
            <a:xfrm>
              <a:off x="3177254" y="2283513"/>
              <a:ext cx="3158837" cy="4706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3000" dirty="0">
                  <a:solidFill>
                    <a:srgbClr val="F8A28B"/>
                  </a:solidFill>
                  <a:latin typeface="+mj-lt"/>
                </a:rPr>
                <a:t>IR Plan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9140216-EBE7-3772-76D7-597D7ED8DAC0}"/>
                </a:ext>
              </a:extLst>
            </p:cNvPr>
            <p:cNvSpPr txBox="1"/>
            <p:nvPr/>
          </p:nvSpPr>
          <p:spPr>
            <a:xfrm>
              <a:off x="3177254" y="2708336"/>
              <a:ext cx="4184077" cy="3399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+mj-lt"/>
                </a:rPr>
                <a:t>The Foundation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 animBg="1"/>
      <p:bldP spid="33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455CB2B2-E4BE-5934-E2DF-B0D4A41223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6950" y="254000"/>
            <a:ext cx="7658100" cy="635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E86E34-9560-396F-9E96-1124F329C7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D7F589-80BC-D4B4-A930-DBFA494ADF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89" y="74821"/>
            <a:ext cx="11672455" cy="1140969"/>
          </a:xfrm>
        </p:spPr>
        <p:txBody>
          <a:bodyPr anchor="ctr">
            <a:normAutofit/>
          </a:bodyPr>
          <a:lstStyle/>
          <a:p>
            <a:r>
              <a:rPr lang="en-US" sz="2800" b="1" dirty="0">
                <a:solidFill>
                  <a:schemeClr val="accent6"/>
                </a:solidFill>
              </a:rPr>
              <a:t>The Fusion Wheel: Integrating Security Functions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C8005DF-E71C-6701-F81E-1FBF087A8BE3}"/>
              </a:ext>
            </a:extLst>
          </p:cNvPr>
          <p:cNvSpPr txBox="1"/>
          <p:nvPr/>
        </p:nvSpPr>
        <p:spPr>
          <a:xfrm>
            <a:off x="838200" y="5612622"/>
            <a:ext cx="1110490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eeway Gothic"/>
                <a:ea typeface="Inter" pitchFamily="34" charset="-122"/>
                <a:cs typeface="Inter" pitchFamily="34" charset="-120"/>
              </a:rPr>
              <a:t>AI-powered automation amplifies each function—from extracting indicators to suggesting hunting hypotheses, accelerating malware analysis, and predicting attacker movements through behavioral modeling.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B464EB0-4196-CC72-CCF5-6DA49D32D10D}"/>
              </a:ext>
            </a:extLst>
          </p:cNvPr>
          <p:cNvSpPr txBox="1"/>
          <p:nvPr/>
        </p:nvSpPr>
        <p:spPr>
          <a:xfrm>
            <a:off x="838200" y="6148023"/>
            <a:ext cx="1034241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ECDA25"/>
                </a:solidFill>
                <a:effectLst/>
                <a:uLnTx/>
                <a:uFillTx/>
                <a:latin typeface="Freeway Gothic"/>
                <a:ea typeface="Inter" pitchFamily="34" charset="-122"/>
                <a:cs typeface="Inter" pitchFamily="34" charset="-120"/>
              </a:rPr>
              <a:t>When these disciplines collaborate continuously rather than operate in silos, defensive capabilities mature exponentially, creating a force multiplier effect against sophisticated threats.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51BA2F11-663F-F156-7A99-7D710CA64643}"/>
              </a:ext>
            </a:extLst>
          </p:cNvPr>
          <p:cNvGrpSpPr/>
          <p:nvPr/>
        </p:nvGrpSpPr>
        <p:grpSpPr>
          <a:xfrm>
            <a:off x="6077294" y="1753040"/>
            <a:ext cx="1199025" cy="917319"/>
            <a:chOff x="6077294" y="2070032"/>
            <a:chExt cx="1199025" cy="917319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EF180435-D032-B7B2-3A48-285C596A917F}"/>
                </a:ext>
              </a:extLst>
            </p:cNvPr>
            <p:cNvGrpSpPr/>
            <p:nvPr/>
          </p:nvGrpSpPr>
          <p:grpSpPr>
            <a:xfrm>
              <a:off x="6077294" y="2070032"/>
              <a:ext cx="1199025" cy="917319"/>
              <a:chOff x="6077294" y="2070032"/>
              <a:chExt cx="1199025" cy="917319"/>
            </a:xfrm>
          </p:grpSpPr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6073F68C-3041-D1AC-7C34-572E45688037}"/>
                  </a:ext>
                </a:extLst>
              </p:cNvPr>
              <p:cNvSpPr/>
              <p:nvPr/>
            </p:nvSpPr>
            <p:spPr>
              <a:xfrm rot="1800000">
                <a:off x="6077294" y="2070032"/>
                <a:ext cx="1199025" cy="917319"/>
              </a:xfrm>
              <a:custGeom>
                <a:avLst/>
                <a:gdLst>
                  <a:gd name="connsiteX0" fmla="*/ 982340 w 1964679"/>
                  <a:gd name="connsiteY0" fmla="*/ 0 h 1503085"/>
                  <a:gd name="connsiteX1" fmla="*/ 1794840 w 1964679"/>
                  <a:gd name="connsiteY1" fmla="*/ 138925 h 1503085"/>
                  <a:gd name="connsiteX2" fmla="*/ 1914849 w 1964679"/>
                  <a:gd name="connsiteY2" fmla="*/ 534706 h 1503085"/>
                  <a:gd name="connsiteX3" fmla="*/ 1445436 w 1964679"/>
                  <a:gd name="connsiteY3" fmla="*/ 1180946 h 1503085"/>
                  <a:gd name="connsiteX4" fmla="*/ 1389453 w 1964679"/>
                  <a:gd name="connsiteY4" fmla="*/ 1163265 h 1503085"/>
                  <a:gd name="connsiteX5" fmla="*/ 1388042 w 1964679"/>
                  <a:gd name="connsiteY5" fmla="*/ 1166183 h 1503085"/>
                  <a:gd name="connsiteX6" fmla="*/ 1445456 w 1964679"/>
                  <a:gd name="connsiteY6" fmla="*/ 1184159 h 1503085"/>
                  <a:gd name="connsiteX7" fmla="*/ 1348631 w 1964679"/>
                  <a:gd name="connsiteY7" fmla="*/ 1316788 h 1503085"/>
                  <a:gd name="connsiteX8" fmla="*/ 616051 w 1964679"/>
                  <a:gd name="connsiteY8" fmla="*/ 1316788 h 1503085"/>
                  <a:gd name="connsiteX9" fmla="*/ 519225 w 1964679"/>
                  <a:gd name="connsiteY9" fmla="*/ 1184159 h 1503085"/>
                  <a:gd name="connsiteX10" fmla="*/ 585901 w 1964679"/>
                  <a:gd name="connsiteY10" fmla="*/ 1163819 h 1503085"/>
                  <a:gd name="connsiteX11" fmla="*/ 583001 w 1964679"/>
                  <a:gd name="connsiteY11" fmla="*/ 1160982 h 1503085"/>
                  <a:gd name="connsiteX12" fmla="*/ 519244 w 1964679"/>
                  <a:gd name="connsiteY12" fmla="*/ 1180946 h 1503085"/>
                  <a:gd name="connsiteX13" fmla="*/ 49831 w 1964679"/>
                  <a:gd name="connsiteY13" fmla="*/ 534706 h 1503085"/>
                  <a:gd name="connsiteX14" fmla="*/ 169840 w 1964679"/>
                  <a:gd name="connsiteY14" fmla="*/ 138925 h 1503085"/>
                  <a:gd name="connsiteX15" fmla="*/ 982340 w 1964679"/>
                  <a:gd name="connsiteY15" fmla="*/ 0 h 1503085"/>
                  <a:gd name="connsiteX0" fmla="*/ 982340 w 1964679"/>
                  <a:gd name="connsiteY0" fmla="*/ 0 h 1503085"/>
                  <a:gd name="connsiteX1" fmla="*/ 1794840 w 1964679"/>
                  <a:gd name="connsiteY1" fmla="*/ 138925 h 1503085"/>
                  <a:gd name="connsiteX2" fmla="*/ 1914849 w 1964679"/>
                  <a:gd name="connsiteY2" fmla="*/ 534706 h 1503085"/>
                  <a:gd name="connsiteX3" fmla="*/ 1445436 w 1964679"/>
                  <a:gd name="connsiteY3" fmla="*/ 1180946 h 1503085"/>
                  <a:gd name="connsiteX4" fmla="*/ 1389453 w 1964679"/>
                  <a:gd name="connsiteY4" fmla="*/ 1163265 h 1503085"/>
                  <a:gd name="connsiteX5" fmla="*/ 1388042 w 1964679"/>
                  <a:gd name="connsiteY5" fmla="*/ 1166183 h 1503085"/>
                  <a:gd name="connsiteX6" fmla="*/ 1445456 w 1964679"/>
                  <a:gd name="connsiteY6" fmla="*/ 1184159 h 1503085"/>
                  <a:gd name="connsiteX7" fmla="*/ 1348631 w 1964679"/>
                  <a:gd name="connsiteY7" fmla="*/ 1316788 h 1503085"/>
                  <a:gd name="connsiteX8" fmla="*/ 616051 w 1964679"/>
                  <a:gd name="connsiteY8" fmla="*/ 1316788 h 1503085"/>
                  <a:gd name="connsiteX9" fmla="*/ 519225 w 1964679"/>
                  <a:gd name="connsiteY9" fmla="*/ 1184159 h 1503085"/>
                  <a:gd name="connsiteX10" fmla="*/ 585901 w 1964679"/>
                  <a:gd name="connsiteY10" fmla="*/ 1163819 h 1503085"/>
                  <a:gd name="connsiteX11" fmla="*/ 519244 w 1964679"/>
                  <a:gd name="connsiteY11" fmla="*/ 1180946 h 1503085"/>
                  <a:gd name="connsiteX12" fmla="*/ 49831 w 1964679"/>
                  <a:gd name="connsiteY12" fmla="*/ 534706 h 1503085"/>
                  <a:gd name="connsiteX13" fmla="*/ 169840 w 1964679"/>
                  <a:gd name="connsiteY13" fmla="*/ 138925 h 1503085"/>
                  <a:gd name="connsiteX14" fmla="*/ 982340 w 1964679"/>
                  <a:gd name="connsiteY14" fmla="*/ 0 h 1503085"/>
                  <a:gd name="connsiteX0" fmla="*/ 982340 w 1964679"/>
                  <a:gd name="connsiteY0" fmla="*/ 0 h 1503085"/>
                  <a:gd name="connsiteX1" fmla="*/ 1794840 w 1964679"/>
                  <a:gd name="connsiteY1" fmla="*/ 138925 h 1503085"/>
                  <a:gd name="connsiteX2" fmla="*/ 1914849 w 1964679"/>
                  <a:gd name="connsiteY2" fmla="*/ 534706 h 1503085"/>
                  <a:gd name="connsiteX3" fmla="*/ 1445436 w 1964679"/>
                  <a:gd name="connsiteY3" fmla="*/ 1180946 h 1503085"/>
                  <a:gd name="connsiteX4" fmla="*/ 1389453 w 1964679"/>
                  <a:gd name="connsiteY4" fmla="*/ 1163265 h 1503085"/>
                  <a:gd name="connsiteX5" fmla="*/ 1388042 w 1964679"/>
                  <a:gd name="connsiteY5" fmla="*/ 1166183 h 1503085"/>
                  <a:gd name="connsiteX6" fmla="*/ 1445456 w 1964679"/>
                  <a:gd name="connsiteY6" fmla="*/ 1184159 h 1503085"/>
                  <a:gd name="connsiteX7" fmla="*/ 1348631 w 1964679"/>
                  <a:gd name="connsiteY7" fmla="*/ 1316788 h 1503085"/>
                  <a:gd name="connsiteX8" fmla="*/ 616051 w 1964679"/>
                  <a:gd name="connsiteY8" fmla="*/ 1316788 h 1503085"/>
                  <a:gd name="connsiteX9" fmla="*/ 519225 w 1964679"/>
                  <a:gd name="connsiteY9" fmla="*/ 1184159 h 1503085"/>
                  <a:gd name="connsiteX10" fmla="*/ 557326 w 1964679"/>
                  <a:gd name="connsiteY10" fmla="*/ 1163819 h 1503085"/>
                  <a:gd name="connsiteX11" fmla="*/ 519244 w 1964679"/>
                  <a:gd name="connsiteY11" fmla="*/ 1180946 h 1503085"/>
                  <a:gd name="connsiteX12" fmla="*/ 49831 w 1964679"/>
                  <a:gd name="connsiteY12" fmla="*/ 534706 h 1503085"/>
                  <a:gd name="connsiteX13" fmla="*/ 169840 w 1964679"/>
                  <a:gd name="connsiteY13" fmla="*/ 138925 h 1503085"/>
                  <a:gd name="connsiteX14" fmla="*/ 982340 w 1964679"/>
                  <a:gd name="connsiteY14" fmla="*/ 0 h 1503085"/>
                  <a:gd name="connsiteX0" fmla="*/ 982340 w 1964679"/>
                  <a:gd name="connsiteY0" fmla="*/ 0 h 1503085"/>
                  <a:gd name="connsiteX1" fmla="*/ 1794840 w 1964679"/>
                  <a:gd name="connsiteY1" fmla="*/ 138925 h 1503085"/>
                  <a:gd name="connsiteX2" fmla="*/ 1914849 w 1964679"/>
                  <a:gd name="connsiteY2" fmla="*/ 534706 h 1503085"/>
                  <a:gd name="connsiteX3" fmla="*/ 1445436 w 1964679"/>
                  <a:gd name="connsiteY3" fmla="*/ 1180946 h 1503085"/>
                  <a:gd name="connsiteX4" fmla="*/ 1389453 w 1964679"/>
                  <a:gd name="connsiteY4" fmla="*/ 1163265 h 1503085"/>
                  <a:gd name="connsiteX5" fmla="*/ 1388042 w 1964679"/>
                  <a:gd name="connsiteY5" fmla="*/ 1166183 h 1503085"/>
                  <a:gd name="connsiteX6" fmla="*/ 1445456 w 1964679"/>
                  <a:gd name="connsiteY6" fmla="*/ 1184159 h 1503085"/>
                  <a:gd name="connsiteX7" fmla="*/ 1348631 w 1964679"/>
                  <a:gd name="connsiteY7" fmla="*/ 1316788 h 1503085"/>
                  <a:gd name="connsiteX8" fmla="*/ 616051 w 1964679"/>
                  <a:gd name="connsiteY8" fmla="*/ 1316788 h 1503085"/>
                  <a:gd name="connsiteX9" fmla="*/ 519225 w 1964679"/>
                  <a:gd name="connsiteY9" fmla="*/ 1184159 h 1503085"/>
                  <a:gd name="connsiteX10" fmla="*/ 519244 w 1964679"/>
                  <a:gd name="connsiteY10" fmla="*/ 1180946 h 1503085"/>
                  <a:gd name="connsiteX11" fmla="*/ 49831 w 1964679"/>
                  <a:gd name="connsiteY11" fmla="*/ 534706 h 1503085"/>
                  <a:gd name="connsiteX12" fmla="*/ 169840 w 1964679"/>
                  <a:gd name="connsiteY12" fmla="*/ 138925 h 1503085"/>
                  <a:gd name="connsiteX13" fmla="*/ 982340 w 1964679"/>
                  <a:gd name="connsiteY13" fmla="*/ 0 h 1503085"/>
                  <a:gd name="connsiteX0" fmla="*/ 982340 w 1964679"/>
                  <a:gd name="connsiteY0" fmla="*/ 0 h 1503085"/>
                  <a:gd name="connsiteX1" fmla="*/ 1794840 w 1964679"/>
                  <a:gd name="connsiteY1" fmla="*/ 138925 h 1503085"/>
                  <a:gd name="connsiteX2" fmla="*/ 1914849 w 1964679"/>
                  <a:gd name="connsiteY2" fmla="*/ 534706 h 1503085"/>
                  <a:gd name="connsiteX3" fmla="*/ 1445436 w 1964679"/>
                  <a:gd name="connsiteY3" fmla="*/ 1180946 h 1503085"/>
                  <a:gd name="connsiteX4" fmla="*/ 1389453 w 1964679"/>
                  <a:gd name="connsiteY4" fmla="*/ 1163265 h 1503085"/>
                  <a:gd name="connsiteX5" fmla="*/ 1445456 w 1964679"/>
                  <a:gd name="connsiteY5" fmla="*/ 1184159 h 1503085"/>
                  <a:gd name="connsiteX6" fmla="*/ 1348631 w 1964679"/>
                  <a:gd name="connsiteY6" fmla="*/ 1316788 h 1503085"/>
                  <a:gd name="connsiteX7" fmla="*/ 616051 w 1964679"/>
                  <a:gd name="connsiteY7" fmla="*/ 1316788 h 1503085"/>
                  <a:gd name="connsiteX8" fmla="*/ 519225 w 1964679"/>
                  <a:gd name="connsiteY8" fmla="*/ 1184159 h 1503085"/>
                  <a:gd name="connsiteX9" fmla="*/ 519244 w 1964679"/>
                  <a:gd name="connsiteY9" fmla="*/ 1180946 h 1503085"/>
                  <a:gd name="connsiteX10" fmla="*/ 49831 w 1964679"/>
                  <a:gd name="connsiteY10" fmla="*/ 534706 h 1503085"/>
                  <a:gd name="connsiteX11" fmla="*/ 169840 w 1964679"/>
                  <a:gd name="connsiteY11" fmla="*/ 138925 h 1503085"/>
                  <a:gd name="connsiteX12" fmla="*/ 982340 w 1964679"/>
                  <a:gd name="connsiteY12" fmla="*/ 0 h 1503085"/>
                  <a:gd name="connsiteX0" fmla="*/ 982340 w 1964679"/>
                  <a:gd name="connsiteY0" fmla="*/ 0 h 1503085"/>
                  <a:gd name="connsiteX1" fmla="*/ 1794840 w 1964679"/>
                  <a:gd name="connsiteY1" fmla="*/ 138925 h 1503085"/>
                  <a:gd name="connsiteX2" fmla="*/ 1914849 w 1964679"/>
                  <a:gd name="connsiteY2" fmla="*/ 534706 h 1503085"/>
                  <a:gd name="connsiteX3" fmla="*/ 1445436 w 1964679"/>
                  <a:gd name="connsiteY3" fmla="*/ 1180946 h 1503085"/>
                  <a:gd name="connsiteX4" fmla="*/ 1445456 w 1964679"/>
                  <a:gd name="connsiteY4" fmla="*/ 1184159 h 1503085"/>
                  <a:gd name="connsiteX5" fmla="*/ 1348631 w 1964679"/>
                  <a:gd name="connsiteY5" fmla="*/ 1316788 h 1503085"/>
                  <a:gd name="connsiteX6" fmla="*/ 616051 w 1964679"/>
                  <a:gd name="connsiteY6" fmla="*/ 1316788 h 1503085"/>
                  <a:gd name="connsiteX7" fmla="*/ 519225 w 1964679"/>
                  <a:gd name="connsiteY7" fmla="*/ 1184159 h 1503085"/>
                  <a:gd name="connsiteX8" fmla="*/ 519244 w 1964679"/>
                  <a:gd name="connsiteY8" fmla="*/ 1180946 h 1503085"/>
                  <a:gd name="connsiteX9" fmla="*/ 49831 w 1964679"/>
                  <a:gd name="connsiteY9" fmla="*/ 534706 h 1503085"/>
                  <a:gd name="connsiteX10" fmla="*/ 169840 w 1964679"/>
                  <a:gd name="connsiteY10" fmla="*/ 138925 h 1503085"/>
                  <a:gd name="connsiteX11" fmla="*/ 982340 w 1964679"/>
                  <a:gd name="connsiteY11" fmla="*/ 0 h 15030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964679" h="1503085">
                    <a:moveTo>
                      <a:pt x="982340" y="0"/>
                    </a:moveTo>
                    <a:cubicBezTo>
                      <a:pt x="1268581" y="0"/>
                      <a:pt x="1540180" y="48441"/>
                      <a:pt x="1794840" y="138925"/>
                    </a:cubicBezTo>
                    <a:cubicBezTo>
                      <a:pt x="1956957" y="195786"/>
                      <a:pt x="2015909" y="395781"/>
                      <a:pt x="1914849" y="534706"/>
                    </a:cubicBezTo>
                    <a:lnTo>
                      <a:pt x="1445436" y="1180946"/>
                    </a:lnTo>
                    <a:cubicBezTo>
                      <a:pt x="1445443" y="1182017"/>
                      <a:pt x="1445449" y="1183088"/>
                      <a:pt x="1445456" y="1184159"/>
                    </a:cubicBezTo>
                    <a:lnTo>
                      <a:pt x="1348631" y="1316788"/>
                    </a:lnTo>
                    <a:cubicBezTo>
                      <a:pt x="1167587" y="1565185"/>
                      <a:pt x="794993" y="1565185"/>
                      <a:pt x="616051" y="1316788"/>
                    </a:cubicBezTo>
                    <a:lnTo>
                      <a:pt x="519225" y="1184159"/>
                    </a:lnTo>
                    <a:cubicBezTo>
                      <a:pt x="519231" y="1183088"/>
                      <a:pt x="519238" y="1182017"/>
                      <a:pt x="519244" y="1180946"/>
                    </a:cubicBezTo>
                    <a:lnTo>
                      <a:pt x="49831" y="534706"/>
                    </a:lnTo>
                    <a:cubicBezTo>
                      <a:pt x="-51229" y="395781"/>
                      <a:pt x="7723" y="195786"/>
                      <a:pt x="169840" y="138925"/>
                    </a:cubicBezTo>
                    <a:cubicBezTo>
                      <a:pt x="424500" y="48441"/>
                      <a:pt x="698204" y="0"/>
                      <a:pt x="98234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12700">
                <a:miter lim="400000"/>
              </a:ln>
            </p:spPr>
            <p:txBody>
              <a:bodyPr wrap="square" lIns="28575" tIns="28575" rIns="28575" bIns="28575" anchor="ctr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000">
                    <a:solidFill>
                      <a:srgbClr val="FFFFFF"/>
                    </a:solidFill>
                  </a:defRPr>
                </a:pPr>
                <a:endParaRPr kumimoji="0" sz="225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pic>
            <p:nvPicPr>
              <p:cNvPr id="88" name="Graphic 87" descr="Pin with solid fill">
                <a:extLst>
                  <a:ext uri="{FF2B5EF4-FFF2-40B4-BE49-F238E27FC236}">
                    <a16:creationId xmlns:a16="http://schemas.microsoft.com/office/drawing/2014/main" id="{7FB98282-EC11-1824-BC21-2CFF2A25BF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 rot="5083188">
                <a:off x="6520311" y="2167257"/>
                <a:ext cx="475396" cy="475396"/>
              </a:xfrm>
              <a:prstGeom prst="rect">
                <a:avLst/>
              </a:prstGeom>
            </p:spPr>
          </p:pic>
        </p:grpSp>
        <p:sp>
          <p:nvSpPr>
            <p:cNvPr id="70" name="Shape">
              <a:extLst>
                <a:ext uri="{FF2B5EF4-FFF2-40B4-BE49-F238E27FC236}">
                  <a16:creationId xmlns:a16="http://schemas.microsoft.com/office/drawing/2014/main" id="{2A383B8C-FE58-8B4C-7422-A3F9CB461E37}"/>
                </a:ext>
              </a:extLst>
            </p:cNvPr>
            <p:cNvSpPr/>
            <p:nvPr/>
          </p:nvSpPr>
          <p:spPr>
            <a:xfrm rot="1800000">
              <a:off x="6428400" y="2755367"/>
              <a:ext cx="180561" cy="944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12" h="20352" extrusionOk="0">
                  <a:moveTo>
                    <a:pt x="20180" y="17031"/>
                  </a:moveTo>
                  <a:lnTo>
                    <a:pt x="11861" y="1246"/>
                  </a:lnTo>
                  <a:cubicBezTo>
                    <a:pt x="10986" y="-415"/>
                    <a:pt x="9526" y="-415"/>
                    <a:pt x="8651" y="1246"/>
                  </a:cubicBezTo>
                  <a:lnTo>
                    <a:pt x="332" y="17031"/>
                  </a:lnTo>
                  <a:cubicBezTo>
                    <a:pt x="-544" y="18693"/>
                    <a:pt x="478" y="21185"/>
                    <a:pt x="1499" y="20077"/>
                  </a:cubicBezTo>
                  <a:lnTo>
                    <a:pt x="10256" y="10939"/>
                  </a:lnTo>
                  <a:lnTo>
                    <a:pt x="19013" y="20077"/>
                  </a:lnTo>
                  <a:cubicBezTo>
                    <a:pt x="20034" y="20908"/>
                    <a:pt x="21056" y="18416"/>
                    <a:pt x="20180" y="17031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12700">
              <a:miter lim="400000"/>
            </a:ln>
          </p:spPr>
          <p:txBody>
            <a:bodyPr lIns="28575" tIns="28575" rIns="28575" bIns="28575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2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8CBD4D15-0F68-C77A-1DB7-BA1EB792E542}"/>
              </a:ext>
            </a:extLst>
          </p:cNvPr>
          <p:cNvGrpSpPr/>
          <p:nvPr/>
        </p:nvGrpSpPr>
        <p:grpSpPr>
          <a:xfrm>
            <a:off x="4873485" y="1892771"/>
            <a:ext cx="1199025" cy="917319"/>
            <a:chOff x="4873485" y="2209763"/>
            <a:chExt cx="1199025" cy="917319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A6728F59-D7F5-4A2C-BEC2-2AFECD23E219}"/>
                </a:ext>
              </a:extLst>
            </p:cNvPr>
            <p:cNvGrpSpPr/>
            <p:nvPr/>
          </p:nvGrpSpPr>
          <p:grpSpPr>
            <a:xfrm>
              <a:off x="4873485" y="2209763"/>
              <a:ext cx="1199025" cy="917319"/>
              <a:chOff x="4873485" y="2209763"/>
              <a:chExt cx="1199025" cy="917319"/>
            </a:xfrm>
          </p:grpSpPr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C2A35625-C0A3-4E70-9A16-862FEC595FED}"/>
                  </a:ext>
                </a:extLst>
              </p:cNvPr>
              <p:cNvSpPr/>
              <p:nvPr/>
            </p:nvSpPr>
            <p:spPr>
              <a:xfrm rot="19080000">
                <a:off x="4873485" y="2209763"/>
                <a:ext cx="1199025" cy="917319"/>
              </a:xfrm>
              <a:custGeom>
                <a:avLst/>
                <a:gdLst>
                  <a:gd name="connsiteX0" fmla="*/ 982340 w 1964679"/>
                  <a:gd name="connsiteY0" fmla="*/ 0 h 1503085"/>
                  <a:gd name="connsiteX1" fmla="*/ 1794840 w 1964679"/>
                  <a:gd name="connsiteY1" fmla="*/ 138925 h 1503085"/>
                  <a:gd name="connsiteX2" fmla="*/ 1914849 w 1964679"/>
                  <a:gd name="connsiteY2" fmla="*/ 534706 h 1503085"/>
                  <a:gd name="connsiteX3" fmla="*/ 1445436 w 1964679"/>
                  <a:gd name="connsiteY3" fmla="*/ 1180946 h 1503085"/>
                  <a:gd name="connsiteX4" fmla="*/ 1389453 w 1964679"/>
                  <a:gd name="connsiteY4" fmla="*/ 1163265 h 1503085"/>
                  <a:gd name="connsiteX5" fmla="*/ 1388042 w 1964679"/>
                  <a:gd name="connsiteY5" fmla="*/ 1166183 h 1503085"/>
                  <a:gd name="connsiteX6" fmla="*/ 1445456 w 1964679"/>
                  <a:gd name="connsiteY6" fmla="*/ 1184159 h 1503085"/>
                  <a:gd name="connsiteX7" fmla="*/ 1348631 w 1964679"/>
                  <a:gd name="connsiteY7" fmla="*/ 1316788 h 1503085"/>
                  <a:gd name="connsiteX8" fmla="*/ 616051 w 1964679"/>
                  <a:gd name="connsiteY8" fmla="*/ 1316788 h 1503085"/>
                  <a:gd name="connsiteX9" fmla="*/ 519225 w 1964679"/>
                  <a:gd name="connsiteY9" fmla="*/ 1184159 h 1503085"/>
                  <a:gd name="connsiteX10" fmla="*/ 585901 w 1964679"/>
                  <a:gd name="connsiteY10" fmla="*/ 1163819 h 1503085"/>
                  <a:gd name="connsiteX11" fmla="*/ 583001 w 1964679"/>
                  <a:gd name="connsiteY11" fmla="*/ 1160982 h 1503085"/>
                  <a:gd name="connsiteX12" fmla="*/ 519244 w 1964679"/>
                  <a:gd name="connsiteY12" fmla="*/ 1180946 h 1503085"/>
                  <a:gd name="connsiteX13" fmla="*/ 49831 w 1964679"/>
                  <a:gd name="connsiteY13" fmla="*/ 534706 h 1503085"/>
                  <a:gd name="connsiteX14" fmla="*/ 169840 w 1964679"/>
                  <a:gd name="connsiteY14" fmla="*/ 138925 h 1503085"/>
                  <a:gd name="connsiteX15" fmla="*/ 982340 w 1964679"/>
                  <a:gd name="connsiteY15" fmla="*/ 0 h 1503085"/>
                  <a:gd name="connsiteX0" fmla="*/ 982340 w 1964679"/>
                  <a:gd name="connsiteY0" fmla="*/ 0 h 1503085"/>
                  <a:gd name="connsiteX1" fmla="*/ 1794840 w 1964679"/>
                  <a:gd name="connsiteY1" fmla="*/ 138925 h 1503085"/>
                  <a:gd name="connsiteX2" fmla="*/ 1914849 w 1964679"/>
                  <a:gd name="connsiteY2" fmla="*/ 534706 h 1503085"/>
                  <a:gd name="connsiteX3" fmla="*/ 1445436 w 1964679"/>
                  <a:gd name="connsiteY3" fmla="*/ 1180946 h 1503085"/>
                  <a:gd name="connsiteX4" fmla="*/ 1389453 w 1964679"/>
                  <a:gd name="connsiteY4" fmla="*/ 1163265 h 1503085"/>
                  <a:gd name="connsiteX5" fmla="*/ 1388042 w 1964679"/>
                  <a:gd name="connsiteY5" fmla="*/ 1166183 h 1503085"/>
                  <a:gd name="connsiteX6" fmla="*/ 1445456 w 1964679"/>
                  <a:gd name="connsiteY6" fmla="*/ 1184159 h 1503085"/>
                  <a:gd name="connsiteX7" fmla="*/ 1348631 w 1964679"/>
                  <a:gd name="connsiteY7" fmla="*/ 1316788 h 1503085"/>
                  <a:gd name="connsiteX8" fmla="*/ 616051 w 1964679"/>
                  <a:gd name="connsiteY8" fmla="*/ 1316788 h 1503085"/>
                  <a:gd name="connsiteX9" fmla="*/ 519225 w 1964679"/>
                  <a:gd name="connsiteY9" fmla="*/ 1184159 h 1503085"/>
                  <a:gd name="connsiteX10" fmla="*/ 585901 w 1964679"/>
                  <a:gd name="connsiteY10" fmla="*/ 1163819 h 1503085"/>
                  <a:gd name="connsiteX11" fmla="*/ 519244 w 1964679"/>
                  <a:gd name="connsiteY11" fmla="*/ 1180946 h 1503085"/>
                  <a:gd name="connsiteX12" fmla="*/ 49831 w 1964679"/>
                  <a:gd name="connsiteY12" fmla="*/ 534706 h 1503085"/>
                  <a:gd name="connsiteX13" fmla="*/ 169840 w 1964679"/>
                  <a:gd name="connsiteY13" fmla="*/ 138925 h 1503085"/>
                  <a:gd name="connsiteX14" fmla="*/ 982340 w 1964679"/>
                  <a:gd name="connsiteY14" fmla="*/ 0 h 1503085"/>
                  <a:gd name="connsiteX0" fmla="*/ 982340 w 1964679"/>
                  <a:gd name="connsiteY0" fmla="*/ 0 h 1503085"/>
                  <a:gd name="connsiteX1" fmla="*/ 1794840 w 1964679"/>
                  <a:gd name="connsiteY1" fmla="*/ 138925 h 1503085"/>
                  <a:gd name="connsiteX2" fmla="*/ 1914849 w 1964679"/>
                  <a:gd name="connsiteY2" fmla="*/ 534706 h 1503085"/>
                  <a:gd name="connsiteX3" fmla="*/ 1445436 w 1964679"/>
                  <a:gd name="connsiteY3" fmla="*/ 1180946 h 1503085"/>
                  <a:gd name="connsiteX4" fmla="*/ 1389453 w 1964679"/>
                  <a:gd name="connsiteY4" fmla="*/ 1163265 h 1503085"/>
                  <a:gd name="connsiteX5" fmla="*/ 1388042 w 1964679"/>
                  <a:gd name="connsiteY5" fmla="*/ 1166183 h 1503085"/>
                  <a:gd name="connsiteX6" fmla="*/ 1445456 w 1964679"/>
                  <a:gd name="connsiteY6" fmla="*/ 1184159 h 1503085"/>
                  <a:gd name="connsiteX7" fmla="*/ 1348631 w 1964679"/>
                  <a:gd name="connsiteY7" fmla="*/ 1316788 h 1503085"/>
                  <a:gd name="connsiteX8" fmla="*/ 616051 w 1964679"/>
                  <a:gd name="connsiteY8" fmla="*/ 1316788 h 1503085"/>
                  <a:gd name="connsiteX9" fmla="*/ 519225 w 1964679"/>
                  <a:gd name="connsiteY9" fmla="*/ 1184159 h 1503085"/>
                  <a:gd name="connsiteX10" fmla="*/ 557326 w 1964679"/>
                  <a:gd name="connsiteY10" fmla="*/ 1163819 h 1503085"/>
                  <a:gd name="connsiteX11" fmla="*/ 519244 w 1964679"/>
                  <a:gd name="connsiteY11" fmla="*/ 1180946 h 1503085"/>
                  <a:gd name="connsiteX12" fmla="*/ 49831 w 1964679"/>
                  <a:gd name="connsiteY12" fmla="*/ 534706 h 1503085"/>
                  <a:gd name="connsiteX13" fmla="*/ 169840 w 1964679"/>
                  <a:gd name="connsiteY13" fmla="*/ 138925 h 1503085"/>
                  <a:gd name="connsiteX14" fmla="*/ 982340 w 1964679"/>
                  <a:gd name="connsiteY14" fmla="*/ 0 h 1503085"/>
                  <a:gd name="connsiteX0" fmla="*/ 982340 w 1964679"/>
                  <a:gd name="connsiteY0" fmla="*/ 0 h 1503085"/>
                  <a:gd name="connsiteX1" fmla="*/ 1794840 w 1964679"/>
                  <a:gd name="connsiteY1" fmla="*/ 138925 h 1503085"/>
                  <a:gd name="connsiteX2" fmla="*/ 1914849 w 1964679"/>
                  <a:gd name="connsiteY2" fmla="*/ 534706 h 1503085"/>
                  <a:gd name="connsiteX3" fmla="*/ 1445436 w 1964679"/>
                  <a:gd name="connsiteY3" fmla="*/ 1180946 h 1503085"/>
                  <a:gd name="connsiteX4" fmla="*/ 1389453 w 1964679"/>
                  <a:gd name="connsiteY4" fmla="*/ 1163265 h 1503085"/>
                  <a:gd name="connsiteX5" fmla="*/ 1388042 w 1964679"/>
                  <a:gd name="connsiteY5" fmla="*/ 1166183 h 1503085"/>
                  <a:gd name="connsiteX6" fmla="*/ 1445456 w 1964679"/>
                  <a:gd name="connsiteY6" fmla="*/ 1184159 h 1503085"/>
                  <a:gd name="connsiteX7" fmla="*/ 1348631 w 1964679"/>
                  <a:gd name="connsiteY7" fmla="*/ 1316788 h 1503085"/>
                  <a:gd name="connsiteX8" fmla="*/ 616051 w 1964679"/>
                  <a:gd name="connsiteY8" fmla="*/ 1316788 h 1503085"/>
                  <a:gd name="connsiteX9" fmla="*/ 519225 w 1964679"/>
                  <a:gd name="connsiteY9" fmla="*/ 1184159 h 1503085"/>
                  <a:gd name="connsiteX10" fmla="*/ 519244 w 1964679"/>
                  <a:gd name="connsiteY10" fmla="*/ 1180946 h 1503085"/>
                  <a:gd name="connsiteX11" fmla="*/ 49831 w 1964679"/>
                  <a:gd name="connsiteY11" fmla="*/ 534706 h 1503085"/>
                  <a:gd name="connsiteX12" fmla="*/ 169840 w 1964679"/>
                  <a:gd name="connsiteY12" fmla="*/ 138925 h 1503085"/>
                  <a:gd name="connsiteX13" fmla="*/ 982340 w 1964679"/>
                  <a:gd name="connsiteY13" fmla="*/ 0 h 1503085"/>
                  <a:gd name="connsiteX0" fmla="*/ 982340 w 1964679"/>
                  <a:gd name="connsiteY0" fmla="*/ 0 h 1503085"/>
                  <a:gd name="connsiteX1" fmla="*/ 1794840 w 1964679"/>
                  <a:gd name="connsiteY1" fmla="*/ 138925 h 1503085"/>
                  <a:gd name="connsiteX2" fmla="*/ 1914849 w 1964679"/>
                  <a:gd name="connsiteY2" fmla="*/ 534706 h 1503085"/>
                  <a:gd name="connsiteX3" fmla="*/ 1445436 w 1964679"/>
                  <a:gd name="connsiteY3" fmla="*/ 1180946 h 1503085"/>
                  <a:gd name="connsiteX4" fmla="*/ 1389453 w 1964679"/>
                  <a:gd name="connsiteY4" fmla="*/ 1163265 h 1503085"/>
                  <a:gd name="connsiteX5" fmla="*/ 1445456 w 1964679"/>
                  <a:gd name="connsiteY5" fmla="*/ 1184159 h 1503085"/>
                  <a:gd name="connsiteX6" fmla="*/ 1348631 w 1964679"/>
                  <a:gd name="connsiteY6" fmla="*/ 1316788 h 1503085"/>
                  <a:gd name="connsiteX7" fmla="*/ 616051 w 1964679"/>
                  <a:gd name="connsiteY7" fmla="*/ 1316788 h 1503085"/>
                  <a:gd name="connsiteX8" fmla="*/ 519225 w 1964679"/>
                  <a:gd name="connsiteY8" fmla="*/ 1184159 h 1503085"/>
                  <a:gd name="connsiteX9" fmla="*/ 519244 w 1964679"/>
                  <a:gd name="connsiteY9" fmla="*/ 1180946 h 1503085"/>
                  <a:gd name="connsiteX10" fmla="*/ 49831 w 1964679"/>
                  <a:gd name="connsiteY10" fmla="*/ 534706 h 1503085"/>
                  <a:gd name="connsiteX11" fmla="*/ 169840 w 1964679"/>
                  <a:gd name="connsiteY11" fmla="*/ 138925 h 1503085"/>
                  <a:gd name="connsiteX12" fmla="*/ 982340 w 1964679"/>
                  <a:gd name="connsiteY12" fmla="*/ 0 h 1503085"/>
                  <a:gd name="connsiteX0" fmla="*/ 982340 w 1964679"/>
                  <a:gd name="connsiteY0" fmla="*/ 0 h 1503085"/>
                  <a:gd name="connsiteX1" fmla="*/ 1794840 w 1964679"/>
                  <a:gd name="connsiteY1" fmla="*/ 138925 h 1503085"/>
                  <a:gd name="connsiteX2" fmla="*/ 1914849 w 1964679"/>
                  <a:gd name="connsiteY2" fmla="*/ 534706 h 1503085"/>
                  <a:gd name="connsiteX3" fmla="*/ 1445436 w 1964679"/>
                  <a:gd name="connsiteY3" fmla="*/ 1180946 h 1503085"/>
                  <a:gd name="connsiteX4" fmla="*/ 1445456 w 1964679"/>
                  <a:gd name="connsiteY4" fmla="*/ 1184159 h 1503085"/>
                  <a:gd name="connsiteX5" fmla="*/ 1348631 w 1964679"/>
                  <a:gd name="connsiteY5" fmla="*/ 1316788 h 1503085"/>
                  <a:gd name="connsiteX6" fmla="*/ 616051 w 1964679"/>
                  <a:gd name="connsiteY6" fmla="*/ 1316788 h 1503085"/>
                  <a:gd name="connsiteX7" fmla="*/ 519225 w 1964679"/>
                  <a:gd name="connsiteY7" fmla="*/ 1184159 h 1503085"/>
                  <a:gd name="connsiteX8" fmla="*/ 519244 w 1964679"/>
                  <a:gd name="connsiteY8" fmla="*/ 1180946 h 1503085"/>
                  <a:gd name="connsiteX9" fmla="*/ 49831 w 1964679"/>
                  <a:gd name="connsiteY9" fmla="*/ 534706 h 1503085"/>
                  <a:gd name="connsiteX10" fmla="*/ 169840 w 1964679"/>
                  <a:gd name="connsiteY10" fmla="*/ 138925 h 1503085"/>
                  <a:gd name="connsiteX11" fmla="*/ 982340 w 1964679"/>
                  <a:gd name="connsiteY11" fmla="*/ 0 h 15030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964679" h="1503085">
                    <a:moveTo>
                      <a:pt x="982340" y="0"/>
                    </a:moveTo>
                    <a:cubicBezTo>
                      <a:pt x="1268581" y="0"/>
                      <a:pt x="1540180" y="48441"/>
                      <a:pt x="1794840" y="138925"/>
                    </a:cubicBezTo>
                    <a:cubicBezTo>
                      <a:pt x="1956957" y="195786"/>
                      <a:pt x="2015909" y="395781"/>
                      <a:pt x="1914849" y="534706"/>
                    </a:cubicBezTo>
                    <a:lnTo>
                      <a:pt x="1445436" y="1180946"/>
                    </a:lnTo>
                    <a:cubicBezTo>
                      <a:pt x="1445443" y="1182017"/>
                      <a:pt x="1445449" y="1183088"/>
                      <a:pt x="1445456" y="1184159"/>
                    </a:cubicBezTo>
                    <a:lnTo>
                      <a:pt x="1348631" y="1316788"/>
                    </a:lnTo>
                    <a:cubicBezTo>
                      <a:pt x="1167587" y="1565185"/>
                      <a:pt x="794993" y="1565185"/>
                      <a:pt x="616051" y="1316788"/>
                    </a:cubicBezTo>
                    <a:lnTo>
                      <a:pt x="519225" y="1184159"/>
                    </a:lnTo>
                    <a:cubicBezTo>
                      <a:pt x="519231" y="1183088"/>
                      <a:pt x="519238" y="1182017"/>
                      <a:pt x="519244" y="1180946"/>
                    </a:cubicBezTo>
                    <a:lnTo>
                      <a:pt x="49831" y="534706"/>
                    </a:lnTo>
                    <a:cubicBezTo>
                      <a:pt x="-51229" y="395781"/>
                      <a:pt x="7723" y="195786"/>
                      <a:pt x="169840" y="138925"/>
                    </a:cubicBezTo>
                    <a:cubicBezTo>
                      <a:pt x="424500" y="48441"/>
                      <a:pt x="698204" y="0"/>
                      <a:pt x="98234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2700">
                <a:miter lim="400000"/>
              </a:ln>
            </p:spPr>
            <p:txBody>
              <a:bodyPr wrap="square" lIns="28575" tIns="28575" rIns="28575" bIns="28575" anchor="ctr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000">
                    <a:solidFill>
                      <a:srgbClr val="FFFFFF"/>
                    </a:solidFill>
                  </a:defRPr>
                </a:pPr>
                <a:endParaRPr kumimoji="0" sz="225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pic>
            <p:nvPicPr>
              <p:cNvPr id="93" name="Graphic 92" descr="Robot with solid fill">
                <a:extLst>
                  <a:ext uri="{FF2B5EF4-FFF2-40B4-BE49-F238E27FC236}">
                    <a16:creationId xmlns:a16="http://schemas.microsoft.com/office/drawing/2014/main" id="{4A7B6164-D3EE-FFF5-3DFB-2CD4FC6E033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5105323" y="2304984"/>
                <a:ext cx="489586" cy="489586"/>
              </a:xfrm>
              <a:prstGeom prst="rect">
                <a:avLst/>
              </a:prstGeom>
            </p:spPr>
          </p:pic>
        </p:grpSp>
        <p:sp>
          <p:nvSpPr>
            <p:cNvPr id="71" name="Shape">
              <a:extLst>
                <a:ext uri="{FF2B5EF4-FFF2-40B4-BE49-F238E27FC236}">
                  <a16:creationId xmlns:a16="http://schemas.microsoft.com/office/drawing/2014/main" id="{BBF7B354-3D45-92C1-E6B0-C44F4B8C7073}"/>
                </a:ext>
              </a:extLst>
            </p:cNvPr>
            <p:cNvSpPr/>
            <p:nvPr/>
          </p:nvSpPr>
          <p:spPr>
            <a:xfrm rot="1800000">
              <a:off x="5641925" y="2833741"/>
              <a:ext cx="116891" cy="1689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72" h="20736" extrusionOk="0">
                  <a:moveTo>
                    <a:pt x="18257" y="94"/>
                  </a:moveTo>
                  <a:lnTo>
                    <a:pt x="2057" y="5455"/>
                  </a:lnTo>
                  <a:cubicBezTo>
                    <a:pt x="257" y="6085"/>
                    <a:pt x="-418" y="7504"/>
                    <a:pt x="257" y="8765"/>
                  </a:cubicBezTo>
                  <a:lnTo>
                    <a:pt x="7907" y="20117"/>
                  </a:lnTo>
                  <a:cubicBezTo>
                    <a:pt x="8582" y="21221"/>
                    <a:pt x="11057" y="20748"/>
                    <a:pt x="10832" y="19487"/>
                  </a:cubicBezTo>
                  <a:lnTo>
                    <a:pt x="8582" y="8923"/>
                  </a:lnTo>
                  <a:lnTo>
                    <a:pt x="20057" y="1828"/>
                  </a:lnTo>
                  <a:cubicBezTo>
                    <a:pt x="21182" y="1040"/>
                    <a:pt x="19832" y="-379"/>
                    <a:pt x="18257" y="94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12700">
              <a:miter lim="400000"/>
            </a:ln>
          </p:spPr>
          <p:txBody>
            <a:bodyPr lIns="28575" tIns="28575" rIns="28575" bIns="28575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2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3FAB67CB-FEB8-B196-D80F-9D44E40CA625}"/>
              </a:ext>
            </a:extLst>
          </p:cNvPr>
          <p:cNvGrpSpPr/>
          <p:nvPr/>
        </p:nvGrpSpPr>
        <p:grpSpPr>
          <a:xfrm>
            <a:off x="6699042" y="2724583"/>
            <a:ext cx="917319" cy="1199025"/>
            <a:chOff x="6699042" y="3041575"/>
            <a:chExt cx="917319" cy="1199025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B2527C68-BEC2-E49C-60A6-ABDE94A027D8}"/>
                </a:ext>
              </a:extLst>
            </p:cNvPr>
            <p:cNvGrpSpPr/>
            <p:nvPr/>
          </p:nvGrpSpPr>
          <p:grpSpPr>
            <a:xfrm>
              <a:off x="6699042" y="3041575"/>
              <a:ext cx="917319" cy="1199025"/>
              <a:chOff x="6699042" y="3041575"/>
              <a:chExt cx="917319" cy="1199025"/>
            </a:xfrm>
          </p:grpSpPr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C98DD208-E3DC-72A0-C067-F1778ECDB599}"/>
                  </a:ext>
                </a:extLst>
              </p:cNvPr>
              <p:cNvSpPr/>
              <p:nvPr/>
            </p:nvSpPr>
            <p:spPr>
              <a:xfrm rot="6120000">
                <a:off x="6558189" y="3182428"/>
                <a:ext cx="1199025" cy="917319"/>
              </a:xfrm>
              <a:custGeom>
                <a:avLst/>
                <a:gdLst>
                  <a:gd name="connsiteX0" fmla="*/ 982340 w 1964679"/>
                  <a:gd name="connsiteY0" fmla="*/ 0 h 1503085"/>
                  <a:gd name="connsiteX1" fmla="*/ 1794840 w 1964679"/>
                  <a:gd name="connsiteY1" fmla="*/ 138925 h 1503085"/>
                  <a:gd name="connsiteX2" fmla="*/ 1914849 w 1964679"/>
                  <a:gd name="connsiteY2" fmla="*/ 534706 h 1503085"/>
                  <a:gd name="connsiteX3" fmla="*/ 1445436 w 1964679"/>
                  <a:gd name="connsiteY3" fmla="*/ 1180946 h 1503085"/>
                  <a:gd name="connsiteX4" fmla="*/ 1389453 w 1964679"/>
                  <a:gd name="connsiteY4" fmla="*/ 1163265 h 1503085"/>
                  <a:gd name="connsiteX5" fmla="*/ 1388042 w 1964679"/>
                  <a:gd name="connsiteY5" fmla="*/ 1166183 h 1503085"/>
                  <a:gd name="connsiteX6" fmla="*/ 1445456 w 1964679"/>
                  <a:gd name="connsiteY6" fmla="*/ 1184159 h 1503085"/>
                  <a:gd name="connsiteX7" fmla="*/ 1348631 w 1964679"/>
                  <a:gd name="connsiteY7" fmla="*/ 1316788 h 1503085"/>
                  <a:gd name="connsiteX8" fmla="*/ 616051 w 1964679"/>
                  <a:gd name="connsiteY8" fmla="*/ 1316788 h 1503085"/>
                  <a:gd name="connsiteX9" fmla="*/ 519225 w 1964679"/>
                  <a:gd name="connsiteY9" fmla="*/ 1184159 h 1503085"/>
                  <a:gd name="connsiteX10" fmla="*/ 585901 w 1964679"/>
                  <a:gd name="connsiteY10" fmla="*/ 1163819 h 1503085"/>
                  <a:gd name="connsiteX11" fmla="*/ 583001 w 1964679"/>
                  <a:gd name="connsiteY11" fmla="*/ 1160982 h 1503085"/>
                  <a:gd name="connsiteX12" fmla="*/ 519244 w 1964679"/>
                  <a:gd name="connsiteY12" fmla="*/ 1180946 h 1503085"/>
                  <a:gd name="connsiteX13" fmla="*/ 49831 w 1964679"/>
                  <a:gd name="connsiteY13" fmla="*/ 534706 h 1503085"/>
                  <a:gd name="connsiteX14" fmla="*/ 169840 w 1964679"/>
                  <a:gd name="connsiteY14" fmla="*/ 138925 h 1503085"/>
                  <a:gd name="connsiteX15" fmla="*/ 982340 w 1964679"/>
                  <a:gd name="connsiteY15" fmla="*/ 0 h 1503085"/>
                  <a:gd name="connsiteX0" fmla="*/ 982340 w 1964679"/>
                  <a:gd name="connsiteY0" fmla="*/ 0 h 1503085"/>
                  <a:gd name="connsiteX1" fmla="*/ 1794840 w 1964679"/>
                  <a:gd name="connsiteY1" fmla="*/ 138925 h 1503085"/>
                  <a:gd name="connsiteX2" fmla="*/ 1914849 w 1964679"/>
                  <a:gd name="connsiteY2" fmla="*/ 534706 h 1503085"/>
                  <a:gd name="connsiteX3" fmla="*/ 1445436 w 1964679"/>
                  <a:gd name="connsiteY3" fmla="*/ 1180946 h 1503085"/>
                  <a:gd name="connsiteX4" fmla="*/ 1389453 w 1964679"/>
                  <a:gd name="connsiteY4" fmla="*/ 1163265 h 1503085"/>
                  <a:gd name="connsiteX5" fmla="*/ 1388042 w 1964679"/>
                  <a:gd name="connsiteY5" fmla="*/ 1166183 h 1503085"/>
                  <a:gd name="connsiteX6" fmla="*/ 1445456 w 1964679"/>
                  <a:gd name="connsiteY6" fmla="*/ 1184159 h 1503085"/>
                  <a:gd name="connsiteX7" fmla="*/ 1348631 w 1964679"/>
                  <a:gd name="connsiteY7" fmla="*/ 1316788 h 1503085"/>
                  <a:gd name="connsiteX8" fmla="*/ 616051 w 1964679"/>
                  <a:gd name="connsiteY8" fmla="*/ 1316788 h 1503085"/>
                  <a:gd name="connsiteX9" fmla="*/ 519225 w 1964679"/>
                  <a:gd name="connsiteY9" fmla="*/ 1184159 h 1503085"/>
                  <a:gd name="connsiteX10" fmla="*/ 585901 w 1964679"/>
                  <a:gd name="connsiteY10" fmla="*/ 1163819 h 1503085"/>
                  <a:gd name="connsiteX11" fmla="*/ 519244 w 1964679"/>
                  <a:gd name="connsiteY11" fmla="*/ 1180946 h 1503085"/>
                  <a:gd name="connsiteX12" fmla="*/ 49831 w 1964679"/>
                  <a:gd name="connsiteY12" fmla="*/ 534706 h 1503085"/>
                  <a:gd name="connsiteX13" fmla="*/ 169840 w 1964679"/>
                  <a:gd name="connsiteY13" fmla="*/ 138925 h 1503085"/>
                  <a:gd name="connsiteX14" fmla="*/ 982340 w 1964679"/>
                  <a:gd name="connsiteY14" fmla="*/ 0 h 1503085"/>
                  <a:gd name="connsiteX0" fmla="*/ 982340 w 1964679"/>
                  <a:gd name="connsiteY0" fmla="*/ 0 h 1503085"/>
                  <a:gd name="connsiteX1" fmla="*/ 1794840 w 1964679"/>
                  <a:gd name="connsiteY1" fmla="*/ 138925 h 1503085"/>
                  <a:gd name="connsiteX2" fmla="*/ 1914849 w 1964679"/>
                  <a:gd name="connsiteY2" fmla="*/ 534706 h 1503085"/>
                  <a:gd name="connsiteX3" fmla="*/ 1445436 w 1964679"/>
                  <a:gd name="connsiteY3" fmla="*/ 1180946 h 1503085"/>
                  <a:gd name="connsiteX4" fmla="*/ 1389453 w 1964679"/>
                  <a:gd name="connsiteY4" fmla="*/ 1163265 h 1503085"/>
                  <a:gd name="connsiteX5" fmla="*/ 1388042 w 1964679"/>
                  <a:gd name="connsiteY5" fmla="*/ 1166183 h 1503085"/>
                  <a:gd name="connsiteX6" fmla="*/ 1445456 w 1964679"/>
                  <a:gd name="connsiteY6" fmla="*/ 1184159 h 1503085"/>
                  <a:gd name="connsiteX7" fmla="*/ 1348631 w 1964679"/>
                  <a:gd name="connsiteY7" fmla="*/ 1316788 h 1503085"/>
                  <a:gd name="connsiteX8" fmla="*/ 616051 w 1964679"/>
                  <a:gd name="connsiteY8" fmla="*/ 1316788 h 1503085"/>
                  <a:gd name="connsiteX9" fmla="*/ 519225 w 1964679"/>
                  <a:gd name="connsiteY9" fmla="*/ 1184159 h 1503085"/>
                  <a:gd name="connsiteX10" fmla="*/ 557326 w 1964679"/>
                  <a:gd name="connsiteY10" fmla="*/ 1163819 h 1503085"/>
                  <a:gd name="connsiteX11" fmla="*/ 519244 w 1964679"/>
                  <a:gd name="connsiteY11" fmla="*/ 1180946 h 1503085"/>
                  <a:gd name="connsiteX12" fmla="*/ 49831 w 1964679"/>
                  <a:gd name="connsiteY12" fmla="*/ 534706 h 1503085"/>
                  <a:gd name="connsiteX13" fmla="*/ 169840 w 1964679"/>
                  <a:gd name="connsiteY13" fmla="*/ 138925 h 1503085"/>
                  <a:gd name="connsiteX14" fmla="*/ 982340 w 1964679"/>
                  <a:gd name="connsiteY14" fmla="*/ 0 h 1503085"/>
                  <a:gd name="connsiteX0" fmla="*/ 982340 w 1964679"/>
                  <a:gd name="connsiteY0" fmla="*/ 0 h 1503085"/>
                  <a:gd name="connsiteX1" fmla="*/ 1794840 w 1964679"/>
                  <a:gd name="connsiteY1" fmla="*/ 138925 h 1503085"/>
                  <a:gd name="connsiteX2" fmla="*/ 1914849 w 1964679"/>
                  <a:gd name="connsiteY2" fmla="*/ 534706 h 1503085"/>
                  <a:gd name="connsiteX3" fmla="*/ 1445436 w 1964679"/>
                  <a:gd name="connsiteY3" fmla="*/ 1180946 h 1503085"/>
                  <a:gd name="connsiteX4" fmla="*/ 1389453 w 1964679"/>
                  <a:gd name="connsiteY4" fmla="*/ 1163265 h 1503085"/>
                  <a:gd name="connsiteX5" fmla="*/ 1388042 w 1964679"/>
                  <a:gd name="connsiteY5" fmla="*/ 1166183 h 1503085"/>
                  <a:gd name="connsiteX6" fmla="*/ 1445456 w 1964679"/>
                  <a:gd name="connsiteY6" fmla="*/ 1184159 h 1503085"/>
                  <a:gd name="connsiteX7" fmla="*/ 1348631 w 1964679"/>
                  <a:gd name="connsiteY7" fmla="*/ 1316788 h 1503085"/>
                  <a:gd name="connsiteX8" fmla="*/ 616051 w 1964679"/>
                  <a:gd name="connsiteY8" fmla="*/ 1316788 h 1503085"/>
                  <a:gd name="connsiteX9" fmla="*/ 519225 w 1964679"/>
                  <a:gd name="connsiteY9" fmla="*/ 1184159 h 1503085"/>
                  <a:gd name="connsiteX10" fmla="*/ 519244 w 1964679"/>
                  <a:gd name="connsiteY10" fmla="*/ 1180946 h 1503085"/>
                  <a:gd name="connsiteX11" fmla="*/ 49831 w 1964679"/>
                  <a:gd name="connsiteY11" fmla="*/ 534706 h 1503085"/>
                  <a:gd name="connsiteX12" fmla="*/ 169840 w 1964679"/>
                  <a:gd name="connsiteY12" fmla="*/ 138925 h 1503085"/>
                  <a:gd name="connsiteX13" fmla="*/ 982340 w 1964679"/>
                  <a:gd name="connsiteY13" fmla="*/ 0 h 1503085"/>
                  <a:gd name="connsiteX0" fmla="*/ 982340 w 1964679"/>
                  <a:gd name="connsiteY0" fmla="*/ 0 h 1503085"/>
                  <a:gd name="connsiteX1" fmla="*/ 1794840 w 1964679"/>
                  <a:gd name="connsiteY1" fmla="*/ 138925 h 1503085"/>
                  <a:gd name="connsiteX2" fmla="*/ 1914849 w 1964679"/>
                  <a:gd name="connsiteY2" fmla="*/ 534706 h 1503085"/>
                  <a:gd name="connsiteX3" fmla="*/ 1445436 w 1964679"/>
                  <a:gd name="connsiteY3" fmla="*/ 1180946 h 1503085"/>
                  <a:gd name="connsiteX4" fmla="*/ 1389453 w 1964679"/>
                  <a:gd name="connsiteY4" fmla="*/ 1163265 h 1503085"/>
                  <a:gd name="connsiteX5" fmla="*/ 1445456 w 1964679"/>
                  <a:gd name="connsiteY5" fmla="*/ 1184159 h 1503085"/>
                  <a:gd name="connsiteX6" fmla="*/ 1348631 w 1964679"/>
                  <a:gd name="connsiteY6" fmla="*/ 1316788 h 1503085"/>
                  <a:gd name="connsiteX7" fmla="*/ 616051 w 1964679"/>
                  <a:gd name="connsiteY7" fmla="*/ 1316788 h 1503085"/>
                  <a:gd name="connsiteX8" fmla="*/ 519225 w 1964679"/>
                  <a:gd name="connsiteY8" fmla="*/ 1184159 h 1503085"/>
                  <a:gd name="connsiteX9" fmla="*/ 519244 w 1964679"/>
                  <a:gd name="connsiteY9" fmla="*/ 1180946 h 1503085"/>
                  <a:gd name="connsiteX10" fmla="*/ 49831 w 1964679"/>
                  <a:gd name="connsiteY10" fmla="*/ 534706 h 1503085"/>
                  <a:gd name="connsiteX11" fmla="*/ 169840 w 1964679"/>
                  <a:gd name="connsiteY11" fmla="*/ 138925 h 1503085"/>
                  <a:gd name="connsiteX12" fmla="*/ 982340 w 1964679"/>
                  <a:gd name="connsiteY12" fmla="*/ 0 h 1503085"/>
                  <a:gd name="connsiteX0" fmla="*/ 982340 w 1964679"/>
                  <a:gd name="connsiteY0" fmla="*/ 0 h 1503085"/>
                  <a:gd name="connsiteX1" fmla="*/ 1794840 w 1964679"/>
                  <a:gd name="connsiteY1" fmla="*/ 138925 h 1503085"/>
                  <a:gd name="connsiteX2" fmla="*/ 1914849 w 1964679"/>
                  <a:gd name="connsiteY2" fmla="*/ 534706 h 1503085"/>
                  <a:gd name="connsiteX3" fmla="*/ 1445436 w 1964679"/>
                  <a:gd name="connsiteY3" fmla="*/ 1180946 h 1503085"/>
                  <a:gd name="connsiteX4" fmla="*/ 1445456 w 1964679"/>
                  <a:gd name="connsiteY4" fmla="*/ 1184159 h 1503085"/>
                  <a:gd name="connsiteX5" fmla="*/ 1348631 w 1964679"/>
                  <a:gd name="connsiteY5" fmla="*/ 1316788 h 1503085"/>
                  <a:gd name="connsiteX6" fmla="*/ 616051 w 1964679"/>
                  <a:gd name="connsiteY6" fmla="*/ 1316788 h 1503085"/>
                  <a:gd name="connsiteX7" fmla="*/ 519225 w 1964679"/>
                  <a:gd name="connsiteY7" fmla="*/ 1184159 h 1503085"/>
                  <a:gd name="connsiteX8" fmla="*/ 519244 w 1964679"/>
                  <a:gd name="connsiteY8" fmla="*/ 1180946 h 1503085"/>
                  <a:gd name="connsiteX9" fmla="*/ 49831 w 1964679"/>
                  <a:gd name="connsiteY9" fmla="*/ 534706 h 1503085"/>
                  <a:gd name="connsiteX10" fmla="*/ 169840 w 1964679"/>
                  <a:gd name="connsiteY10" fmla="*/ 138925 h 1503085"/>
                  <a:gd name="connsiteX11" fmla="*/ 982340 w 1964679"/>
                  <a:gd name="connsiteY11" fmla="*/ 0 h 15030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964679" h="1503085">
                    <a:moveTo>
                      <a:pt x="982340" y="0"/>
                    </a:moveTo>
                    <a:cubicBezTo>
                      <a:pt x="1268581" y="0"/>
                      <a:pt x="1540180" y="48441"/>
                      <a:pt x="1794840" y="138925"/>
                    </a:cubicBezTo>
                    <a:cubicBezTo>
                      <a:pt x="1956957" y="195786"/>
                      <a:pt x="2015909" y="395781"/>
                      <a:pt x="1914849" y="534706"/>
                    </a:cubicBezTo>
                    <a:lnTo>
                      <a:pt x="1445436" y="1180946"/>
                    </a:lnTo>
                    <a:cubicBezTo>
                      <a:pt x="1445443" y="1182017"/>
                      <a:pt x="1445449" y="1183088"/>
                      <a:pt x="1445456" y="1184159"/>
                    </a:cubicBezTo>
                    <a:lnTo>
                      <a:pt x="1348631" y="1316788"/>
                    </a:lnTo>
                    <a:cubicBezTo>
                      <a:pt x="1167587" y="1565185"/>
                      <a:pt x="794993" y="1565185"/>
                      <a:pt x="616051" y="1316788"/>
                    </a:cubicBezTo>
                    <a:lnTo>
                      <a:pt x="519225" y="1184159"/>
                    </a:lnTo>
                    <a:cubicBezTo>
                      <a:pt x="519231" y="1183088"/>
                      <a:pt x="519238" y="1182017"/>
                      <a:pt x="519244" y="1180946"/>
                    </a:cubicBezTo>
                    <a:lnTo>
                      <a:pt x="49831" y="534706"/>
                    </a:lnTo>
                    <a:cubicBezTo>
                      <a:pt x="-51229" y="395781"/>
                      <a:pt x="7723" y="195786"/>
                      <a:pt x="169840" y="138925"/>
                    </a:cubicBezTo>
                    <a:cubicBezTo>
                      <a:pt x="424500" y="48441"/>
                      <a:pt x="698204" y="0"/>
                      <a:pt x="98234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2700">
                <a:miter lim="400000"/>
              </a:ln>
            </p:spPr>
            <p:txBody>
              <a:bodyPr wrap="square" lIns="28575" tIns="28575" rIns="28575" bIns="28575" anchor="ctr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000">
                    <a:solidFill>
                      <a:srgbClr val="FFFFFF"/>
                    </a:solidFill>
                  </a:defRPr>
                </a:pPr>
                <a:endParaRPr kumimoji="0" sz="225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pic>
            <p:nvPicPr>
              <p:cNvPr id="90" name="Graphic 89" descr="Receiver with solid fill">
                <a:extLst>
                  <a:ext uri="{FF2B5EF4-FFF2-40B4-BE49-F238E27FC236}">
                    <a16:creationId xmlns:a16="http://schemas.microsoft.com/office/drawing/2014/main" id="{6A8EA535-9291-9F6A-4206-2FDE67D5E5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7041017" y="3433762"/>
                <a:ext cx="486460" cy="486460"/>
              </a:xfrm>
              <a:prstGeom prst="rect">
                <a:avLst/>
              </a:prstGeom>
            </p:spPr>
          </p:pic>
        </p:grpSp>
        <p:sp>
          <p:nvSpPr>
            <p:cNvPr id="72" name="Shape">
              <a:extLst>
                <a:ext uri="{FF2B5EF4-FFF2-40B4-BE49-F238E27FC236}">
                  <a16:creationId xmlns:a16="http://schemas.microsoft.com/office/drawing/2014/main" id="{8875BB16-E239-D9E4-04A6-FE84B7E1657D}"/>
                </a:ext>
              </a:extLst>
            </p:cNvPr>
            <p:cNvSpPr/>
            <p:nvPr/>
          </p:nvSpPr>
          <p:spPr>
            <a:xfrm rot="1800000">
              <a:off x="6791270" y="3492829"/>
              <a:ext cx="120066" cy="1652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91" h="20730" extrusionOk="0">
                  <a:moveTo>
                    <a:pt x="13628" y="20077"/>
                  </a:moveTo>
                  <a:lnTo>
                    <a:pt x="20173" y="8148"/>
                  </a:lnTo>
                  <a:cubicBezTo>
                    <a:pt x="20828" y="6859"/>
                    <a:pt x="19955" y="5408"/>
                    <a:pt x="18210" y="4924"/>
                  </a:cubicBezTo>
                  <a:lnTo>
                    <a:pt x="2064" y="89"/>
                  </a:lnTo>
                  <a:cubicBezTo>
                    <a:pt x="537" y="-395"/>
                    <a:pt x="-772" y="1217"/>
                    <a:pt x="537" y="2023"/>
                  </a:cubicBezTo>
                  <a:lnTo>
                    <a:pt x="12101" y="8793"/>
                  </a:lnTo>
                  <a:lnTo>
                    <a:pt x="10792" y="19754"/>
                  </a:lnTo>
                  <a:cubicBezTo>
                    <a:pt x="10573" y="20721"/>
                    <a:pt x="12974" y="21205"/>
                    <a:pt x="13628" y="20077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12700">
              <a:miter lim="400000"/>
            </a:ln>
          </p:spPr>
          <p:txBody>
            <a:bodyPr lIns="28575" tIns="28575" rIns="28575" bIns="28575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2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65E0161A-DB8B-17F6-163B-C2ACDF101309}"/>
              </a:ext>
            </a:extLst>
          </p:cNvPr>
          <p:cNvGrpSpPr/>
          <p:nvPr/>
        </p:nvGrpSpPr>
        <p:grpSpPr>
          <a:xfrm>
            <a:off x="5656016" y="3659250"/>
            <a:ext cx="1199025" cy="917319"/>
            <a:chOff x="5656016" y="3976242"/>
            <a:chExt cx="1199025" cy="917319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A1C7AB1C-D685-F79F-79F6-374CC8B2DC52}"/>
                </a:ext>
              </a:extLst>
            </p:cNvPr>
            <p:cNvGrpSpPr/>
            <p:nvPr/>
          </p:nvGrpSpPr>
          <p:grpSpPr>
            <a:xfrm>
              <a:off x="5656016" y="3976242"/>
              <a:ext cx="1199025" cy="917319"/>
              <a:chOff x="5656016" y="3976242"/>
              <a:chExt cx="1199025" cy="917319"/>
            </a:xfrm>
          </p:grpSpPr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AFCB4083-B211-C595-6169-83B705054F41}"/>
                  </a:ext>
                </a:extLst>
              </p:cNvPr>
              <p:cNvSpPr/>
              <p:nvPr/>
            </p:nvSpPr>
            <p:spPr>
              <a:xfrm rot="10500000">
                <a:off x="5656016" y="3976242"/>
                <a:ext cx="1199025" cy="917319"/>
              </a:xfrm>
              <a:custGeom>
                <a:avLst/>
                <a:gdLst>
                  <a:gd name="connsiteX0" fmla="*/ 982340 w 1964679"/>
                  <a:gd name="connsiteY0" fmla="*/ 0 h 1503085"/>
                  <a:gd name="connsiteX1" fmla="*/ 1794840 w 1964679"/>
                  <a:gd name="connsiteY1" fmla="*/ 138925 h 1503085"/>
                  <a:gd name="connsiteX2" fmla="*/ 1914849 w 1964679"/>
                  <a:gd name="connsiteY2" fmla="*/ 534706 h 1503085"/>
                  <a:gd name="connsiteX3" fmla="*/ 1445436 w 1964679"/>
                  <a:gd name="connsiteY3" fmla="*/ 1180946 h 1503085"/>
                  <a:gd name="connsiteX4" fmla="*/ 1389453 w 1964679"/>
                  <a:gd name="connsiteY4" fmla="*/ 1163265 h 1503085"/>
                  <a:gd name="connsiteX5" fmla="*/ 1388042 w 1964679"/>
                  <a:gd name="connsiteY5" fmla="*/ 1166183 h 1503085"/>
                  <a:gd name="connsiteX6" fmla="*/ 1445456 w 1964679"/>
                  <a:gd name="connsiteY6" fmla="*/ 1184159 h 1503085"/>
                  <a:gd name="connsiteX7" fmla="*/ 1348631 w 1964679"/>
                  <a:gd name="connsiteY7" fmla="*/ 1316788 h 1503085"/>
                  <a:gd name="connsiteX8" fmla="*/ 616051 w 1964679"/>
                  <a:gd name="connsiteY8" fmla="*/ 1316788 h 1503085"/>
                  <a:gd name="connsiteX9" fmla="*/ 519225 w 1964679"/>
                  <a:gd name="connsiteY9" fmla="*/ 1184159 h 1503085"/>
                  <a:gd name="connsiteX10" fmla="*/ 585901 w 1964679"/>
                  <a:gd name="connsiteY10" fmla="*/ 1163819 h 1503085"/>
                  <a:gd name="connsiteX11" fmla="*/ 583001 w 1964679"/>
                  <a:gd name="connsiteY11" fmla="*/ 1160982 h 1503085"/>
                  <a:gd name="connsiteX12" fmla="*/ 519244 w 1964679"/>
                  <a:gd name="connsiteY12" fmla="*/ 1180946 h 1503085"/>
                  <a:gd name="connsiteX13" fmla="*/ 49831 w 1964679"/>
                  <a:gd name="connsiteY13" fmla="*/ 534706 h 1503085"/>
                  <a:gd name="connsiteX14" fmla="*/ 169840 w 1964679"/>
                  <a:gd name="connsiteY14" fmla="*/ 138925 h 1503085"/>
                  <a:gd name="connsiteX15" fmla="*/ 982340 w 1964679"/>
                  <a:gd name="connsiteY15" fmla="*/ 0 h 1503085"/>
                  <a:gd name="connsiteX0" fmla="*/ 982340 w 1964679"/>
                  <a:gd name="connsiteY0" fmla="*/ 0 h 1503085"/>
                  <a:gd name="connsiteX1" fmla="*/ 1794840 w 1964679"/>
                  <a:gd name="connsiteY1" fmla="*/ 138925 h 1503085"/>
                  <a:gd name="connsiteX2" fmla="*/ 1914849 w 1964679"/>
                  <a:gd name="connsiteY2" fmla="*/ 534706 h 1503085"/>
                  <a:gd name="connsiteX3" fmla="*/ 1445436 w 1964679"/>
                  <a:gd name="connsiteY3" fmla="*/ 1180946 h 1503085"/>
                  <a:gd name="connsiteX4" fmla="*/ 1389453 w 1964679"/>
                  <a:gd name="connsiteY4" fmla="*/ 1163265 h 1503085"/>
                  <a:gd name="connsiteX5" fmla="*/ 1388042 w 1964679"/>
                  <a:gd name="connsiteY5" fmla="*/ 1166183 h 1503085"/>
                  <a:gd name="connsiteX6" fmla="*/ 1445456 w 1964679"/>
                  <a:gd name="connsiteY6" fmla="*/ 1184159 h 1503085"/>
                  <a:gd name="connsiteX7" fmla="*/ 1348631 w 1964679"/>
                  <a:gd name="connsiteY7" fmla="*/ 1316788 h 1503085"/>
                  <a:gd name="connsiteX8" fmla="*/ 616051 w 1964679"/>
                  <a:gd name="connsiteY8" fmla="*/ 1316788 h 1503085"/>
                  <a:gd name="connsiteX9" fmla="*/ 519225 w 1964679"/>
                  <a:gd name="connsiteY9" fmla="*/ 1184159 h 1503085"/>
                  <a:gd name="connsiteX10" fmla="*/ 585901 w 1964679"/>
                  <a:gd name="connsiteY10" fmla="*/ 1163819 h 1503085"/>
                  <a:gd name="connsiteX11" fmla="*/ 519244 w 1964679"/>
                  <a:gd name="connsiteY11" fmla="*/ 1180946 h 1503085"/>
                  <a:gd name="connsiteX12" fmla="*/ 49831 w 1964679"/>
                  <a:gd name="connsiteY12" fmla="*/ 534706 h 1503085"/>
                  <a:gd name="connsiteX13" fmla="*/ 169840 w 1964679"/>
                  <a:gd name="connsiteY13" fmla="*/ 138925 h 1503085"/>
                  <a:gd name="connsiteX14" fmla="*/ 982340 w 1964679"/>
                  <a:gd name="connsiteY14" fmla="*/ 0 h 1503085"/>
                  <a:gd name="connsiteX0" fmla="*/ 982340 w 1964679"/>
                  <a:gd name="connsiteY0" fmla="*/ 0 h 1503085"/>
                  <a:gd name="connsiteX1" fmla="*/ 1794840 w 1964679"/>
                  <a:gd name="connsiteY1" fmla="*/ 138925 h 1503085"/>
                  <a:gd name="connsiteX2" fmla="*/ 1914849 w 1964679"/>
                  <a:gd name="connsiteY2" fmla="*/ 534706 h 1503085"/>
                  <a:gd name="connsiteX3" fmla="*/ 1445436 w 1964679"/>
                  <a:gd name="connsiteY3" fmla="*/ 1180946 h 1503085"/>
                  <a:gd name="connsiteX4" fmla="*/ 1389453 w 1964679"/>
                  <a:gd name="connsiteY4" fmla="*/ 1163265 h 1503085"/>
                  <a:gd name="connsiteX5" fmla="*/ 1388042 w 1964679"/>
                  <a:gd name="connsiteY5" fmla="*/ 1166183 h 1503085"/>
                  <a:gd name="connsiteX6" fmla="*/ 1445456 w 1964679"/>
                  <a:gd name="connsiteY6" fmla="*/ 1184159 h 1503085"/>
                  <a:gd name="connsiteX7" fmla="*/ 1348631 w 1964679"/>
                  <a:gd name="connsiteY7" fmla="*/ 1316788 h 1503085"/>
                  <a:gd name="connsiteX8" fmla="*/ 616051 w 1964679"/>
                  <a:gd name="connsiteY8" fmla="*/ 1316788 h 1503085"/>
                  <a:gd name="connsiteX9" fmla="*/ 519225 w 1964679"/>
                  <a:gd name="connsiteY9" fmla="*/ 1184159 h 1503085"/>
                  <a:gd name="connsiteX10" fmla="*/ 557326 w 1964679"/>
                  <a:gd name="connsiteY10" fmla="*/ 1163819 h 1503085"/>
                  <a:gd name="connsiteX11" fmla="*/ 519244 w 1964679"/>
                  <a:gd name="connsiteY11" fmla="*/ 1180946 h 1503085"/>
                  <a:gd name="connsiteX12" fmla="*/ 49831 w 1964679"/>
                  <a:gd name="connsiteY12" fmla="*/ 534706 h 1503085"/>
                  <a:gd name="connsiteX13" fmla="*/ 169840 w 1964679"/>
                  <a:gd name="connsiteY13" fmla="*/ 138925 h 1503085"/>
                  <a:gd name="connsiteX14" fmla="*/ 982340 w 1964679"/>
                  <a:gd name="connsiteY14" fmla="*/ 0 h 1503085"/>
                  <a:gd name="connsiteX0" fmla="*/ 982340 w 1964679"/>
                  <a:gd name="connsiteY0" fmla="*/ 0 h 1503085"/>
                  <a:gd name="connsiteX1" fmla="*/ 1794840 w 1964679"/>
                  <a:gd name="connsiteY1" fmla="*/ 138925 h 1503085"/>
                  <a:gd name="connsiteX2" fmla="*/ 1914849 w 1964679"/>
                  <a:gd name="connsiteY2" fmla="*/ 534706 h 1503085"/>
                  <a:gd name="connsiteX3" fmla="*/ 1445436 w 1964679"/>
                  <a:gd name="connsiteY3" fmla="*/ 1180946 h 1503085"/>
                  <a:gd name="connsiteX4" fmla="*/ 1389453 w 1964679"/>
                  <a:gd name="connsiteY4" fmla="*/ 1163265 h 1503085"/>
                  <a:gd name="connsiteX5" fmla="*/ 1388042 w 1964679"/>
                  <a:gd name="connsiteY5" fmla="*/ 1166183 h 1503085"/>
                  <a:gd name="connsiteX6" fmla="*/ 1445456 w 1964679"/>
                  <a:gd name="connsiteY6" fmla="*/ 1184159 h 1503085"/>
                  <a:gd name="connsiteX7" fmla="*/ 1348631 w 1964679"/>
                  <a:gd name="connsiteY7" fmla="*/ 1316788 h 1503085"/>
                  <a:gd name="connsiteX8" fmla="*/ 616051 w 1964679"/>
                  <a:gd name="connsiteY8" fmla="*/ 1316788 h 1503085"/>
                  <a:gd name="connsiteX9" fmla="*/ 519225 w 1964679"/>
                  <a:gd name="connsiteY9" fmla="*/ 1184159 h 1503085"/>
                  <a:gd name="connsiteX10" fmla="*/ 519244 w 1964679"/>
                  <a:gd name="connsiteY10" fmla="*/ 1180946 h 1503085"/>
                  <a:gd name="connsiteX11" fmla="*/ 49831 w 1964679"/>
                  <a:gd name="connsiteY11" fmla="*/ 534706 h 1503085"/>
                  <a:gd name="connsiteX12" fmla="*/ 169840 w 1964679"/>
                  <a:gd name="connsiteY12" fmla="*/ 138925 h 1503085"/>
                  <a:gd name="connsiteX13" fmla="*/ 982340 w 1964679"/>
                  <a:gd name="connsiteY13" fmla="*/ 0 h 1503085"/>
                  <a:gd name="connsiteX0" fmla="*/ 982340 w 1964679"/>
                  <a:gd name="connsiteY0" fmla="*/ 0 h 1503085"/>
                  <a:gd name="connsiteX1" fmla="*/ 1794840 w 1964679"/>
                  <a:gd name="connsiteY1" fmla="*/ 138925 h 1503085"/>
                  <a:gd name="connsiteX2" fmla="*/ 1914849 w 1964679"/>
                  <a:gd name="connsiteY2" fmla="*/ 534706 h 1503085"/>
                  <a:gd name="connsiteX3" fmla="*/ 1445436 w 1964679"/>
                  <a:gd name="connsiteY3" fmla="*/ 1180946 h 1503085"/>
                  <a:gd name="connsiteX4" fmla="*/ 1389453 w 1964679"/>
                  <a:gd name="connsiteY4" fmla="*/ 1163265 h 1503085"/>
                  <a:gd name="connsiteX5" fmla="*/ 1445456 w 1964679"/>
                  <a:gd name="connsiteY5" fmla="*/ 1184159 h 1503085"/>
                  <a:gd name="connsiteX6" fmla="*/ 1348631 w 1964679"/>
                  <a:gd name="connsiteY6" fmla="*/ 1316788 h 1503085"/>
                  <a:gd name="connsiteX7" fmla="*/ 616051 w 1964679"/>
                  <a:gd name="connsiteY7" fmla="*/ 1316788 h 1503085"/>
                  <a:gd name="connsiteX8" fmla="*/ 519225 w 1964679"/>
                  <a:gd name="connsiteY8" fmla="*/ 1184159 h 1503085"/>
                  <a:gd name="connsiteX9" fmla="*/ 519244 w 1964679"/>
                  <a:gd name="connsiteY9" fmla="*/ 1180946 h 1503085"/>
                  <a:gd name="connsiteX10" fmla="*/ 49831 w 1964679"/>
                  <a:gd name="connsiteY10" fmla="*/ 534706 h 1503085"/>
                  <a:gd name="connsiteX11" fmla="*/ 169840 w 1964679"/>
                  <a:gd name="connsiteY11" fmla="*/ 138925 h 1503085"/>
                  <a:gd name="connsiteX12" fmla="*/ 982340 w 1964679"/>
                  <a:gd name="connsiteY12" fmla="*/ 0 h 1503085"/>
                  <a:gd name="connsiteX0" fmla="*/ 982340 w 1964679"/>
                  <a:gd name="connsiteY0" fmla="*/ 0 h 1503085"/>
                  <a:gd name="connsiteX1" fmla="*/ 1794840 w 1964679"/>
                  <a:gd name="connsiteY1" fmla="*/ 138925 h 1503085"/>
                  <a:gd name="connsiteX2" fmla="*/ 1914849 w 1964679"/>
                  <a:gd name="connsiteY2" fmla="*/ 534706 h 1503085"/>
                  <a:gd name="connsiteX3" fmla="*/ 1445436 w 1964679"/>
                  <a:gd name="connsiteY3" fmla="*/ 1180946 h 1503085"/>
                  <a:gd name="connsiteX4" fmla="*/ 1445456 w 1964679"/>
                  <a:gd name="connsiteY4" fmla="*/ 1184159 h 1503085"/>
                  <a:gd name="connsiteX5" fmla="*/ 1348631 w 1964679"/>
                  <a:gd name="connsiteY5" fmla="*/ 1316788 h 1503085"/>
                  <a:gd name="connsiteX6" fmla="*/ 616051 w 1964679"/>
                  <a:gd name="connsiteY6" fmla="*/ 1316788 h 1503085"/>
                  <a:gd name="connsiteX7" fmla="*/ 519225 w 1964679"/>
                  <a:gd name="connsiteY7" fmla="*/ 1184159 h 1503085"/>
                  <a:gd name="connsiteX8" fmla="*/ 519244 w 1964679"/>
                  <a:gd name="connsiteY8" fmla="*/ 1180946 h 1503085"/>
                  <a:gd name="connsiteX9" fmla="*/ 49831 w 1964679"/>
                  <a:gd name="connsiteY9" fmla="*/ 534706 h 1503085"/>
                  <a:gd name="connsiteX10" fmla="*/ 169840 w 1964679"/>
                  <a:gd name="connsiteY10" fmla="*/ 138925 h 1503085"/>
                  <a:gd name="connsiteX11" fmla="*/ 982340 w 1964679"/>
                  <a:gd name="connsiteY11" fmla="*/ 0 h 15030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964679" h="1503085">
                    <a:moveTo>
                      <a:pt x="982340" y="0"/>
                    </a:moveTo>
                    <a:cubicBezTo>
                      <a:pt x="1268581" y="0"/>
                      <a:pt x="1540180" y="48441"/>
                      <a:pt x="1794840" y="138925"/>
                    </a:cubicBezTo>
                    <a:cubicBezTo>
                      <a:pt x="1956957" y="195786"/>
                      <a:pt x="2015909" y="395781"/>
                      <a:pt x="1914849" y="534706"/>
                    </a:cubicBezTo>
                    <a:lnTo>
                      <a:pt x="1445436" y="1180946"/>
                    </a:lnTo>
                    <a:cubicBezTo>
                      <a:pt x="1445443" y="1182017"/>
                      <a:pt x="1445449" y="1183088"/>
                      <a:pt x="1445456" y="1184159"/>
                    </a:cubicBezTo>
                    <a:lnTo>
                      <a:pt x="1348631" y="1316788"/>
                    </a:lnTo>
                    <a:cubicBezTo>
                      <a:pt x="1167587" y="1565185"/>
                      <a:pt x="794993" y="1565185"/>
                      <a:pt x="616051" y="1316788"/>
                    </a:cubicBezTo>
                    <a:lnTo>
                      <a:pt x="519225" y="1184159"/>
                    </a:lnTo>
                    <a:cubicBezTo>
                      <a:pt x="519231" y="1183088"/>
                      <a:pt x="519238" y="1182017"/>
                      <a:pt x="519244" y="1180946"/>
                    </a:cubicBezTo>
                    <a:lnTo>
                      <a:pt x="49831" y="534706"/>
                    </a:lnTo>
                    <a:cubicBezTo>
                      <a:pt x="-51229" y="395781"/>
                      <a:pt x="7723" y="195786"/>
                      <a:pt x="169840" y="138925"/>
                    </a:cubicBezTo>
                    <a:cubicBezTo>
                      <a:pt x="424500" y="48441"/>
                      <a:pt x="698204" y="0"/>
                      <a:pt x="98234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>
                <a:miter lim="400000"/>
              </a:ln>
            </p:spPr>
            <p:txBody>
              <a:bodyPr wrap="square" lIns="28575" tIns="28575" rIns="28575" bIns="28575" anchor="ctr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000">
                    <a:solidFill>
                      <a:srgbClr val="FFFFFF"/>
                    </a:solidFill>
                  </a:defRPr>
                </a:pPr>
                <a:endParaRPr kumimoji="0" sz="225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pic>
            <p:nvPicPr>
              <p:cNvPr id="84" name="Graphic 78" descr="Research with solid fill">
                <a:extLst>
                  <a:ext uri="{FF2B5EF4-FFF2-40B4-BE49-F238E27FC236}">
                    <a16:creationId xmlns:a16="http://schemas.microsoft.com/office/drawing/2014/main" id="{7E6DA3DC-1FB2-4877-F1B2-8274E7AE7D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 rot="900000">
                <a:off x="6086765" y="4339859"/>
                <a:ext cx="398395" cy="398395"/>
              </a:xfrm>
              <a:prstGeom prst="rect">
                <a:avLst/>
              </a:prstGeom>
              <a:effectLst/>
            </p:spPr>
          </p:pic>
        </p:grpSp>
        <p:sp>
          <p:nvSpPr>
            <p:cNvPr id="73" name="Shape">
              <a:extLst>
                <a:ext uri="{FF2B5EF4-FFF2-40B4-BE49-F238E27FC236}">
                  <a16:creationId xmlns:a16="http://schemas.microsoft.com/office/drawing/2014/main" id="{84A0589E-1353-1EC3-CA6F-D1F624447E15}"/>
                </a:ext>
              </a:extLst>
            </p:cNvPr>
            <p:cNvSpPr/>
            <p:nvPr/>
          </p:nvSpPr>
          <p:spPr>
            <a:xfrm rot="1800000">
              <a:off x="6159281" y="4043592"/>
              <a:ext cx="145576" cy="1285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00" h="20776" extrusionOk="0">
                  <a:moveTo>
                    <a:pt x="977" y="18469"/>
                  </a:moveTo>
                  <a:lnTo>
                    <a:pt x="15688" y="20753"/>
                  </a:lnTo>
                  <a:cubicBezTo>
                    <a:pt x="17364" y="20961"/>
                    <a:pt x="18853" y="19715"/>
                    <a:pt x="19040" y="18053"/>
                  </a:cubicBezTo>
                  <a:lnTo>
                    <a:pt x="21088" y="1646"/>
                  </a:lnTo>
                  <a:cubicBezTo>
                    <a:pt x="21274" y="-16"/>
                    <a:pt x="19226" y="-639"/>
                    <a:pt x="18667" y="815"/>
                  </a:cubicBezTo>
                  <a:lnTo>
                    <a:pt x="13453" y="13692"/>
                  </a:lnTo>
                  <a:lnTo>
                    <a:pt x="977" y="15769"/>
                  </a:lnTo>
                  <a:cubicBezTo>
                    <a:pt x="-326" y="15769"/>
                    <a:pt x="-326" y="18261"/>
                    <a:pt x="977" y="18469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12700">
              <a:miter lim="400000"/>
            </a:ln>
          </p:spPr>
          <p:txBody>
            <a:bodyPr lIns="28575" tIns="28575" rIns="28575" bIns="28575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2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36CC6E50-FEBE-A1B8-47CF-6001C2B0F6A0}"/>
              </a:ext>
            </a:extLst>
          </p:cNvPr>
          <p:cNvGrpSpPr/>
          <p:nvPr/>
        </p:nvGrpSpPr>
        <p:grpSpPr>
          <a:xfrm>
            <a:off x="4767965" y="2933482"/>
            <a:ext cx="925381" cy="1199025"/>
            <a:chOff x="4767965" y="3250474"/>
            <a:chExt cx="925381" cy="1199025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73120118-43CE-77E6-779B-B4A2FFABF9A1}"/>
                </a:ext>
              </a:extLst>
            </p:cNvPr>
            <p:cNvGrpSpPr/>
            <p:nvPr/>
          </p:nvGrpSpPr>
          <p:grpSpPr>
            <a:xfrm>
              <a:off x="4767965" y="3250474"/>
              <a:ext cx="925381" cy="1199025"/>
              <a:chOff x="4767965" y="3250474"/>
              <a:chExt cx="925381" cy="1199025"/>
            </a:xfrm>
          </p:grpSpPr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7421C63D-A7A9-2C2B-F930-7795CE760E99}"/>
                  </a:ext>
                </a:extLst>
              </p:cNvPr>
              <p:cNvSpPr/>
              <p:nvPr/>
            </p:nvSpPr>
            <p:spPr>
              <a:xfrm rot="14700000">
                <a:off x="4635174" y="3391327"/>
                <a:ext cx="1199025" cy="917319"/>
              </a:xfrm>
              <a:custGeom>
                <a:avLst/>
                <a:gdLst>
                  <a:gd name="connsiteX0" fmla="*/ 982340 w 1964679"/>
                  <a:gd name="connsiteY0" fmla="*/ 0 h 1503085"/>
                  <a:gd name="connsiteX1" fmla="*/ 1794840 w 1964679"/>
                  <a:gd name="connsiteY1" fmla="*/ 138925 h 1503085"/>
                  <a:gd name="connsiteX2" fmla="*/ 1914849 w 1964679"/>
                  <a:gd name="connsiteY2" fmla="*/ 534706 h 1503085"/>
                  <a:gd name="connsiteX3" fmla="*/ 1445436 w 1964679"/>
                  <a:gd name="connsiteY3" fmla="*/ 1180946 h 1503085"/>
                  <a:gd name="connsiteX4" fmla="*/ 1389453 w 1964679"/>
                  <a:gd name="connsiteY4" fmla="*/ 1163265 h 1503085"/>
                  <a:gd name="connsiteX5" fmla="*/ 1388042 w 1964679"/>
                  <a:gd name="connsiteY5" fmla="*/ 1166183 h 1503085"/>
                  <a:gd name="connsiteX6" fmla="*/ 1445456 w 1964679"/>
                  <a:gd name="connsiteY6" fmla="*/ 1184159 h 1503085"/>
                  <a:gd name="connsiteX7" fmla="*/ 1348631 w 1964679"/>
                  <a:gd name="connsiteY7" fmla="*/ 1316788 h 1503085"/>
                  <a:gd name="connsiteX8" fmla="*/ 616051 w 1964679"/>
                  <a:gd name="connsiteY8" fmla="*/ 1316788 h 1503085"/>
                  <a:gd name="connsiteX9" fmla="*/ 519225 w 1964679"/>
                  <a:gd name="connsiteY9" fmla="*/ 1184159 h 1503085"/>
                  <a:gd name="connsiteX10" fmla="*/ 585901 w 1964679"/>
                  <a:gd name="connsiteY10" fmla="*/ 1163819 h 1503085"/>
                  <a:gd name="connsiteX11" fmla="*/ 583001 w 1964679"/>
                  <a:gd name="connsiteY11" fmla="*/ 1160982 h 1503085"/>
                  <a:gd name="connsiteX12" fmla="*/ 519244 w 1964679"/>
                  <a:gd name="connsiteY12" fmla="*/ 1180946 h 1503085"/>
                  <a:gd name="connsiteX13" fmla="*/ 49831 w 1964679"/>
                  <a:gd name="connsiteY13" fmla="*/ 534706 h 1503085"/>
                  <a:gd name="connsiteX14" fmla="*/ 169840 w 1964679"/>
                  <a:gd name="connsiteY14" fmla="*/ 138925 h 1503085"/>
                  <a:gd name="connsiteX15" fmla="*/ 982340 w 1964679"/>
                  <a:gd name="connsiteY15" fmla="*/ 0 h 1503085"/>
                  <a:gd name="connsiteX0" fmla="*/ 982340 w 1964679"/>
                  <a:gd name="connsiteY0" fmla="*/ 0 h 1503085"/>
                  <a:gd name="connsiteX1" fmla="*/ 1794840 w 1964679"/>
                  <a:gd name="connsiteY1" fmla="*/ 138925 h 1503085"/>
                  <a:gd name="connsiteX2" fmla="*/ 1914849 w 1964679"/>
                  <a:gd name="connsiteY2" fmla="*/ 534706 h 1503085"/>
                  <a:gd name="connsiteX3" fmla="*/ 1445436 w 1964679"/>
                  <a:gd name="connsiteY3" fmla="*/ 1180946 h 1503085"/>
                  <a:gd name="connsiteX4" fmla="*/ 1389453 w 1964679"/>
                  <a:gd name="connsiteY4" fmla="*/ 1163265 h 1503085"/>
                  <a:gd name="connsiteX5" fmla="*/ 1388042 w 1964679"/>
                  <a:gd name="connsiteY5" fmla="*/ 1166183 h 1503085"/>
                  <a:gd name="connsiteX6" fmla="*/ 1445456 w 1964679"/>
                  <a:gd name="connsiteY6" fmla="*/ 1184159 h 1503085"/>
                  <a:gd name="connsiteX7" fmla="*/ 1348631 w 1964679"/>
                  <a:gd name="connsiteY7" fmla="*/ 1316788 h 1503085"/>
                  <a:gd name="connsiteX8" fmla="*/ 616051 w 1964679"/>
                  <a:gd name="connsiteY8" fmla="*/ 1316788 h 1503085"/>
                  <a:gd name="connsiteX9" fmla="*/ 519225 w 1964679"/>
                  <a:gd name="connsiteY9" fmla="*/ 1184159 h 1503085"/>
                  <a:gd name="connsiteX10" fmla="*/ 585901 w 1964679"/>
                  <a:gd name="connsiteY10" fmla="*/ 1163819 h 1503085"/>
                  <a:gd name="connsiteX11" fmla="*/ 519244 w 1964679"/>
                  <a:gd name="connsiteY11" fmla="*/ 1180946 h 1503085"/>
                  <a:gd name="connsiteX12" fmla="*/ 49831 w 1964679"/>
                  <a:gd name="connsiteY12" fmla="*/ 534706 h 1503085"/>
                  <a:gd name="connsiteX13" fmla="*/ 169840 w 1964679"/>
                  <a:gd name="connsiteY13" fmla="*/ 138925 h 1503085"/>
                  <a:gd name="connsiteX14" fmla="*/ 982340 w 1964679"/>
                  <a:gd name="connsiteY14" fmla="*/ 0 h 1503085"/>
                  <a:gd name="connsiteX0" fmla="*/ 982340 w 1964679"/>
                  <a:gd name="connsiteY0" fmla="*/ 0 h 1503085"/>
                  <a:gd name="connsiteX1" fmla="*/ 1794840 w 1964679"/>
                  <a:gd name="connsiteY1" fmla="*/ 138925 h 1503085"/>
                  <a:gd name="connsiteX2" fmla="*/ 1914849 w 1964679"/>
                  <a:gd name="connsiteY2" fmla="*/ 534706 h 1503085"/>
                  <a:gd name="connsiteX3" fmla="*/ 1445436 w 1964679"/>
                  <a:gd name="connsiteY3" fmla="*/ 1180946 h 1503085"/>
                  <a:gd name="connsiteX4" fmla="*/ 1389453 w 1964679"/>
                  <a:gd name="connsiteY4" fmla="*/ 1163265 h 1503085"/>
                  <a:gd name="connsiteX5" fmla="*/ 1388042 w 1964679"/>
                  <a:gd name="connsiteY5" fmla="*/ 1166183 h 1503085"/>
                  <a:gd name="connsiteX6" fmla="*/ 1445456 w 1964679"/>
                  <a:gd name="connsiteY6" fmla="*/ 1184159 h 1503085"/>
                  <a:gd name="connsiteX7" fmla="*/ 1348631 w 1964679"/>
                  <a:gd name="connsiteY7" fmla="*/ 1316788 h 1503085"/>
                  <a:gd name="connsiteX8" fmla="*/ 616051 w 1964679"/>
                  <a:gd name="connsiteY8" fmla="*/ 1316788 h 1503085"/>
                  <a:gd name="connsiteX9" fmla="*/ 519225 w 1964679"/>
                  <a:gd name="connsiteY9" fmla="*/ 1184159 h 1503085"/>
                  <a:gd name="connsiteX10" fmla="*/ 557326 w 1964679"/>
                  <a:gd name="connsiteY10" fmla="*/ 1163819 h 1503085"/>
                  <a:gd name="connsiteX11" fmla="*/ 519244 w 1964679"/>
                  <a:gd name="connsiteY11" fmla="*/ 1180946 h 1503085"/>
                  <a:gd name="connsiteX12" fmla="*/ 49831 w 1964679"/>
                  <a:gd name="connsiteY12" fmla="*/ 534706 h 1503085"/>
                  <a:gd name="connsiteX13" fmla="*/ 169840 w 1964679"/>
                  <a:gd name="connsiteY13" fmla="*/ 138925 h 1503085"/>
                  <a:gd name="connsiteX14" fmla="*/ 982340 w 1964679"/>
                  <a:gd name="connsiteY14" fmla="*/ 0 h 1503085"/>
                  <a:gd name="connsiteX0" fmla="*/ 982340 w 1964679"/>
                  <a:gd name="connsiteY0" fmla="*/ 0 h 1503085"/>
                  <a:gd name="connsiteX1" fmla="*/ 1794840 w 1964679"/>
                  <a:gd name="connsiteY1" fmla="*/ 138925 h 1503085"/>
                  <a:gd name="connsiteX2" fmla="*/ 1914849 w 1964679"/>
                  <a:gd name="connsiteY2" fmla="*/ 534706 h 1503085"/>
                  <a:gd name="connsiteX3" fmla="*/ 1445436 w 1964679"/>
                  <a:gd name="connsiteY3" fmla="*/ 1180946 h 1503085"/>
                  <a:gd name="connsiteX4" fmla="*/ 1389453 w 1964679"/>
                  <a:gd name="connsiteY4" fmla="*/ 1163265 h 1503085"/>
                  <a:gd name="connsiteX5" fmla="*/ 1388042 w 1964679"/>
                  <a:gd name="connsiteY5" fmla="*/ 1166183 h 1503085"/>
                  <a:gd name="connsiteX6" fmla="*/ 1445456 w 1964679"/>
                  <a:gd name="connsiteY6" fmla="*/ 1184159 h 1503085"/>
                  <a:gd name="connsiteX7" fmla="*/ 1348631 w 1964679"/>
                  <a:gd name="connsiteY7" fmla="*/ 1316788 h 1503085"/>
                  <a:gd name="connsiteX8" fmla="*/ 616051 w 1964679"/>
                  <a:gd name="connsiteY8" fmla="*/ 1316788 h 1503085"/>
                  <a:gd name="connsiteX9" fmla="*/ 519225 w 1964679"/>
                  <a:gd name="connsiteY9" fmla="*/ 1184159 h 1503085"/>
                  <a:gd name="connsiteX10" fmla="*/ 519244 w 1964679"/>
                  <a:gd name="connsiteY10" fmla="*/ 1180946 h 1503085"/>
                  <a:gd name="connsiteX11" fmla="*/ 49831 w 1964679"/>
                  <a:gd name="connsiteY11" fmla="*/ 534706 h 1503085"/>
                  <a:gd name="connsiteX12" fmla="*/ 169840 w 1964679"/>
                  <a:gd name="connsiteY12" fmla="*/ 138925 h 1503085"/>
                  <a:gd name="connsiteX13" fmla="*/ 982340 w 1964679"/>
                  <a:gd name="connsiteY13" fmla="*/ 0 h 1503085"/>
                  <a:gd name="connsiteX0" fmla="*/ 982340 w 1964679"/>
                  <a:gd name="connsiteY0" fmla="*/ 0 h 1503085"/>
                  <a:gd name="connsiteX1" fmla="*/ 1794840 w 1964679"/>
                  <a:gd name="connsiteY1" fmla="*/ 138925 h 1503085"/>
                  <a:gd name="connsiteX2" fmla="*/ 1914849 w 1964679"/>
                  <a:gd name="connsiteY2" fmla="*/ 534706 h 1503085"/>
                  <a:gd name="connsiteX3" fmla="*/ 1445436 w 1964679"/>
                  <a:gd name="connsiteY3" fmla="*/ 1180946 h 1503085"/>
                  <a:gd name="connsiteX4" fmla="*/ 1389453 w 1964679"/>
                  <a:gd name="connsiteY4" fmla="*/ 1163265 h 1503085"/>
                  <a:gd name="connsiteX5" fmla="*/ 1445456 w 1964679"/>
                  <a:gd name="connsiteY5" fmla="*/ 1184159 h 1503085"/>
                  <a:gd name="connsiteX6" fmla="*/ 1348631 w 1964679"/>
                  <a:gd name="connsiteY6" fmla="*/ 1316788 h 1503085"/>
                  <a:gd name="connsiteX7" fmla="*/ 616051 w 1964679"/>
                  <a:gd name="connsiteY7" fmla="*/ 1316788 h 1503085"/>
                  <a:gd name="connsiteX8" fmla="*/ 519225 w 1964679"/>
                  <a:gd name="connsiteY8" fmla="*/ 1184159 h 1503085"/>
                  <a:gd name="connsiteX9" fmla="*/ 519244 w 1964679"/>
                  <a:gd name="connsiteY9" fmla="*/ 1180946 h 1503085"/>
                  <a:gd name="connsiteX10" fmla="*/ 49831 w 1964679"/>
                  <a:gd name="connsiteY10" fmla="*/ 534706 h 1503085"/>
                  <a:gd name="connsiteX11" fmla="*/ 169840 w 1964679"/>
                  <a:gd name="connsiteY11" fmla="*/ 138925 h 1503085"/>
                  <a:gd name="connsiteX12" fmla="*/ 982340 w 1964679"/>
                  <a:gd name="connsiteY12" fmla="*/ 0 h 1503085"/>
                  <a:gd name="connsiteX0" fmla="*/ 982340 w 1964679"/>
                  <a:gd name="connsiteY0" fmla="*/ 0 h 1503085"/>
                  <a:gd name="connsiteX1" fmla="*/ 1794840 w 1964679"/>
                  <a:gd name="connsiteY1" fmla="*/ 138925 h 1503085"/>
                  <a:gd name="connsiteX2" fmla="*/ 1914849 w 1964679"/>
                  <a:gd name="connsiteY2" fmla="*/ 534706 h 1503085"/>
                  <a:gd name="connsiteX3" fmla="*/ 1445436 w 1964679"/>
                  <a:gd name="connsiteY3" fmla="*/ 1180946 h 1503085"/>
                  <a:gd name="connsiteX4" fmla="*/ 1445456 w 1964679"/>
                  <a:gd name="connsiteY4" fmla="*/ 1184159 h 1503085"/>
                  <a:gd name="connsiteX5" fmla="*/ 1348631 w 1964679"/>
                  <a:gd name="connsiteY5" fmla="*/ 1316788 h 1503085"/>
                  <a:gd name="connsiteX6" fmla="*/ 616051 w 1964679"/>
                  <a:gd name="connsiteY6" fmla="*/ 1316788 h 1503085"/>
                  <a:gd name="connsiteX7" fmla="*/ 519225 w 1964679"/>
                  <a:gd name="connsiteY7" fmla="*/ 1184159 h 1503085"/>
                  <a:gd name="connsiteX8" fmla="*/ 519244 w 1964679"/>
                  <a:gd name="connsiteY8" fmla="*/ 1180946 h 1503085"/>
                  <a:gd name="connsiteX9" fmla="*/ 49831 w 1964679"/>
                  <a:gd name="connsiteY9" fmla="*/ 534706 h 1503085"/>
                  <a:gd name="connsiteX10" fmla="*/ 169840 w 1964679"/>
                  <a:gd name="connsiteY10" fmla="*/ 138925 h 1503085"/>
                  <a:gd name="connsiteX11" fmla="*/ 982340 w 1964679"/>
                  <a:gd name="connsiteY11" fmla="*/ 0 h 15030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964679" h="1503085">
                    <a:moveTo>
                      <a:pt x="982340" y="0"/>
                    </a:moveTo>
                    <a:cubicBezTo>
                      <a:pt x="1268581" y="0"/>
                      <a:pt x="1540180" y="48441"/>
                      <a:pt x="1794840" y="138925"/>
                    </a:cubicBezTo>
                    <a:cubicBezTo>
                      <a:pt x="1956957" y="195786"/>
                      <a:pt x="2015909" y="395781"/>
                      <a:pt x="1914849" y="534706"/>
                    </a:cubicBezTo>
                    <a:lnTo>
                      <a:pt x="1445436" y="1180946"/>
                    </a:lnTo>
                    <a:cubicBezTo>
                      <a:pt x="1445443" y="1182017"/>
                      <a:pt x="1445449" y="1183088"/>
                      <a:pt x="1445456" y="1184159"/>
                    </a:cubicBezTo>
                    <a:lnTo>
                      <a:pt x="1348631" y="1316788"/>
                    </a:lnTo>
                    <a:cubicBezTo>
                      <a:pt x="1167587" y="1565185"/>
                      <a:pt x="794993" y="1565185"/>
                      <a:pt x="616051" y="1316788"/>
                    </a:cubicBezTo>
                    <a:lnTo>
                      <a:pt x="519225" y="1184159"/>
                    </a:lnTo>
                    <a:cubicBezTo>
                      <a:pt x="519231" y="1183088"/>
                      <a:pt x="519238" y="1182017"/>
                      <a:pt x="519244" y="1180946"/>
                    </a:cubicBezTo>
                    <a:lnTo>
                      <a:pt x="49831" y="534706"/>
                    </a:lnTo>
                    <a:cubicBezTo>
                      <a:pt x="-51229" y="395781"/>
                      <a:pt x="7723" y="195786"/>
                      <a:pt x="169840" y="138925"/>
                    </a:cubicBezTo>
                    <a:cubicBezTo>
                      <a:pt x="424500" y="48441"/>
                      <a:pt x="698204" y="0"/>
                      <a:pt x="982340" y="0"/>
                    </a:cubicBezTo>
                    <a:close/>
                  </a:path>
                </a:pathLst>
              </a:custGeom>
              <a:solidFill>
                <a:srgbClr val="686EA0"/>
              </a:solidFill>
              <a:ln w="12700">
                <a:miter lim="400000"/>
              </a:ln>
            </p:spPr>
            <p:txBody>
              <a:bodyPr wrap="square" lIns="28575" tIns="28575" rIns="28575" bIns="28575" anchor="ctr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000">
                    <a:solidFill>
                      <a:srgbClr val="FFFFFF"/>
                    </a:solidFill>
                  </a:defRPr>
                </a:pPr>
                <a:r>
                  <a:rPr kumimoji="0" lang="en-US" sz="225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   </a:t>
                </a:r>
                <a:endParaRPr kumimoji="0" sz="225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pic>
            <p:nvPicPr>
              <p:cNvPr id="91" name="Graphic 90" descr="Arrow circle with solid fill">
                <a:extLst>
                  <a:ext uri="{FF2B5EF4-FFF2-40B4-BE49-F238E27FC236}">
                    <a16:creationId xmlns:a16="http://schemas.microsoft.com/office/drawing/2014/main" id="{40F9911A-7C8F-E8E9-B18F-63377543FF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4767965" y="3540896"/>
                <a:ext cx="720505" cy="720505"/>
              </a:xfrm>
              <a:prstGeom prst="rect">
                <a:avLst/>
              </a:prstGeom>
            </p:spPr>
          </p:pic>
        </p:grpSp>
        <p:sp>
          <p:nvSpPr>
            <p:cNvPr id="74" name="Shape">
              <a:extLst>
                <a:ext uri="{FF2B5EF4-FFF2-40B4-BE49-F238E27FC236}">
                  <a16:creationId xmlns:a16="http://schemas.microsoft.com/office/drawing/2014/main" id="{7740BCE8-F4E5-093A-E329-CF0B7534F957}"/>
                </a:ext>
              </a:extLst>
            </p:cNvPr>
            <p:cNvSpPr/>
            <p:nvPr/>
          </p:nvSpPr>
          <p:spPr>
            <a:xfrm rot="1800000">
              <a:off x="5491794" y="3653826"/>
              <a:ext cx="135649" cy="1311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24" h="21002" extrusionOk="0">
                  <a:moveTo>
                    <a:pt x="13" y="1459"/>
                  </a:moveTo>
                  <a:lnTo>
                    <a:pt x="608" y="17916"/>
                  </a:lnTo>
                  <a:cubicBezTo>
                    <a:pt x="608" y="19768"/>
                    <a:pt x="2193" y="21002"/>
                    <a:pt x="3778" y="21002"/>
                  </a:cubicBezTo>
                  <a:lnTo>
                    <a:pt x="19631" y="20385"/>
                  </a:lnTo>
                  <a:cubicBezTo>
                    <a:pt x="21217" y="20385"/>
                    <a:pt x="21415" y="18122"/>
                    <a:pt x="19830" y="17711"/>
                  </a:cubicBezTo>
                  <a:lnTo>
                    <a:pt x="6751" y="14213"/>
                  </a:lnTo>
                  <a:lnTo>
                    <a:pt x="2589" y="1048"/>
                  </a:lnTo>
                  <a:cubicBezTo>
                    <a:pt x="1995" y="-598"/>
                    <a:pt x="-185" y="-187"/>
                    <a:pt x="13" y="1459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12700">
              <a:miter lim="400000"/>
            </a:ln>
          </p:spPr>
          <p:txBody>
            <a:bodyPr lIns="28575" tIns="28575" rIns="28575" bIns="28575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2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87104E4C-CA81-804F-C27F-8AF68CAE30C5}"/>
              </a:ext>
            </a:extLst>
          </p:cNvPr>
          <p:cNvGrpSpPr/>
          <p:nvPr/>
        </p:nvGrpSpPr>
        <p:grpSpPr>
          <a:xfrm>
            <a:off x="7449874" y="1334921"/>
            <a:ext cx="4807272" cy="1050459"/>
            <a:chOff x="5992253" y="1328658"/>
            <a:chExt cx="6489209" cy="1417987"/>
          </a:xfrm>
        </p:grpSpPr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1572D15D-9807-9F73-704C-2CC0800A1195}"/>
                </a:ext>
              </a:extLst>
            </p:cNvPr>
            <p:cNvSpPr txBox="1"/>
            <p:nvPr/>
          </p:nvSpPr>
          <p:spPr>
            <a:xfrm>
              <a:off x="5992253" y="1328658"/>
              <a:ext cx="4547204" cy="5400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5B9BD5"/>
                  </a:solidFill>
                  <a:effectLst/>
                  <a:uLnTx/>
                  <a:uFillTx/>
                  <a:latin typeface="Freeway Gothic"/>
                  <a:ea typeface="Petrona Bold" pitchFamily="34" charset="-122"/>
                  <a:cs typeface="Petrona Bold" pitchFamily="34" charset="-120"/>
                </a:rPr>
                <a:t>Threat Hunting (TH)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C8BE6CA3-D6A0-008C-E2D4-9B41BC6A4014}"/>
                </a:ext>
              </a:extLst>
            </p:cNvPr>
            <p:cNvSpPr txBox="1"/>
            <p:nvPr/>
          </p:nvSpPr>
          <p:spPr>
            <a:xfrm>
              <a:off x="5992254" y="1728769"/>
              <a:ext cx="6489208" cy="10178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5B9BD5"/>
                  </a:solidFill>
                  <a:effectLst/>
                  <a:uLnTx/>
                  <a:uFillTx/>
                  <a:latin typeface="Freeway Gothic"/>
                  <a:ea typeface="Petrona Bold" pitchFamily="34" charset="-122"/>
                  <a:cs typeface="Petrona Bold" pitchFamily="34" charset="-120"/>
                </a:rPr>
                <a:t>Detects</a:t>
              </a: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eeway Gothic"/>
                  <a:ea typeface="Petrona Bold" pitchFamily="34" charset="-122"/>
                  <a:cs typeface="Petrona Bold" pitchFamily="34" charset="-120"/>
                </a:rPr>
                <a:t> unknown threats by establishing baselines and identifying anomalies ("knowing normal to find evil"). Leverages Sigma/YARA rules, Chainsaw log analysis, and MFT parsing.</a:t>
              </a:r>
            </a:p>
          </p:txBody>
        </p: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040E98C6-8398-4502-FEE2-13E9DBFAFF66}"/>
              </a:ext>
            </a:extLst>
          </p:cNvPr>
          <p:cNvGrpSpPr/>
          <p:nvPr/>
        </p:nvGrpSpPr>
        <p:grpSpPr>
          <a:xfrm>
            <a:off x="7737501" y="2891374"/>
            <a:ext cx="4338386" cy="881181"/>
            <a:chOff x="5992253" y="1328658"/>
            <a:chExt cx="5856272" cy="1189484"/>
          </a:xfrm>
        </p:grpSpPr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D672F127-6CA1-C97E-0A64-A2EDCDB10CB1}"/>
                </a:ext>
              </a:extLst>
            </p:cNvPr>
            <p:cNvSpPr txBox="1"/>
            <p:nvPr/>
          </p:nvSpPr>
          <p:spPr>
            <a:xfrm>
              <a:off x="5992253" y="1328658"/>
              <a:ext cx="5454779" cy="5400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81C8BD"/>
                  </a:solidFill>
                  <a:effectLst/>
                  <a:uLnTx/>
                  <a:uFillTx/>
                  <a:latin typeface="Freeway Gothic"/>
                  <a:ea typeface="Petrona Bold" pitchFamily="34" charset="-122"/>
                  <a:cs typeface="Petrona Bold" pitchFamily="34" charset="-120"/>
                </a:rPr>
                <a:t>Incident Response (IR)</a:t>
              </a: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21FFE724-7515-6BB3-F6EE-84AA6E8229B1}"/>
                </a:ext>
              </a:extLst>
            </p:cNvPr>
            <p:cNvSpPr txBox="1"/>
            <p:nvPr/>
          </p:nvSpPr>
          <p:spPr>
            <a:xfrm>
              <a:off x="5992256" y="1728769"/>
              <a:ext cx="5856269" cy="7893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81C8BD"/>
                  </a:solidFill>
                  <a:effectLst/>
                  <a:uLnTx/>
                  <a:uFillTx/>
                  <a:latin typeface="Freeway Gothic"/>
                  <a:ea typeface="Petrona Bold" pitchFamily="34" charset="-122"/>
                  <a:cs typeface="Petrona Bold" pitchFamily="34" charset="-120"/>
                </a:rPr>
                <a:t>Executes</a:t>
              </a: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eeway Gothic"/>
                  <a:ea typeface="Petrona Bold" pitchFamily="34" charset="-122"/>
                  <a:cs typeface="Petrona Bold" pitchFamily="34" charset="-120"/>
                </a:rPr>
                <a:t> playbooks based on identified threats, driven by both TI and Hunting outcomes. Performs investigations on impacted hosts to extract evidence.</a:t>
              </a:r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3602074B-83DA-E460-155B-4D23055F0078}"/>
              </a:ext>
            </a:extLst>
          </p:cNvPr>
          <p:cNvGrpSpPr/>
          <p:nvPr/>
        </p:nvGrpSpPr>
        <p:grpSpPr>
          <a:xfrm>
            <a:off x="4451277" y="4661383"/>
            <a:ext cx="4338386" cy="865793"/>
            <a:chOff x="5992253" y="1328658"/>
            <a:chExt cx="5856272" cy="1168712"/>
          </a:xfrm>
        </p:grpSpPr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5554B96B-3102-6CBE-536C-973303525179}"/>
                </a:ext>
              </a:extLst>
            </p:cNvPr>
            <p:cNvSpPr txBox="1"/>
            <p:nvPr/>
          </p:nvSpPr>
          <p:spPr>
            <a:xfrm>
              <a:off x="5992253" y="1328658"/>
              <a:ext cx="5454779" cy="5400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ECDA25"/>
                  </a:solidFill>
                  <a:effectLst/>
                  <a:uLnTx/>
                  <a:uFillTx/>
                  <a:latin typeface="Freeway Gothic"/>
                  <a:ea typeface="Petrona Bold" pitchFamily="34" charset="-122"/>
                  <a:cs typeface="Petrona Bold" pitchFamily="34" charset="-120"/>
                </a:rPr>
                <a:t>Digital Forensics (DF)</a:t>
              </a: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C7FD8A9F-1CB3-2A51-3694-C07BF0A442D8}"/>
                </a:ext>
              </a:extLst>
            </p:cNvPr>
            <p:cNvSpPr txBox="1"/>
            <p:nvPr/>
          </p:nvSpPr>
          <p:spPr>
            <a:xfrm>
              <a:off x="5992256" y="1728769"/>
              <a:ext cx="5856269" cy="7686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ECDB25"/>
                  </a:solidFill>
                  <a:effectLst/>
                  <a:uLnTx/>
                  <a:uFillTx/>
                  <a:latin typeface="Freeway Gothic"/>
                  <a:ea typeface="Petrona Bold" pitchFamily="34" charset="-122"/>
                  <a:cs typeface="Petrona Bold" pitchFamily="34" charset="-120"/>
                </a:rPr>
                <a:t>Performs</a:t>
              </a: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eeway Gothic"/>
                  <a:ea typeface="Petrona Bold" pitchFamily="34" charset="-122"/>
                  <a:cs typeface="Petrona Bold" pitchFamily="34" charset="-120"/>
                </a:rPr>
                <a:t> in-depth investigations on impacted hosts, extracting evidence to support incident response and reverse engineering efforts.</a:t>
              </a:r>
            </a:p>
          </p:txBody>
        </p: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00728E30-213D-25E2-6DFA-A230D44E4EF8}"/>
              </a:ext>
            </a:extLst>
          </p:cNvPr>
          <p:cNvGrpSpPr/>
          <p:nvPr/>
        </p:nvGrpSpPr>
        <p:grpSpPr>
          <a:xfrm>
            <a:off x="116113" y="3223904"/>
            <a:ext cx="4456139" cy="1019681"/>
            <a:chOff x="5833302" y="1328658"/>
            <a:chExt cx="6015223" cy="1376442"/>
          </a:xfrm>
        </p:grpSpPr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551D9EAD-7F38-462B-F8B4-3603190D4E2F}"/>
                </a:ext>
              </a:extLst>
            </p:cNvPr>
            <p:cNvSpPr txBox="1"/>
            <p:nvPr/>
          </p:nvSpPr>
          <p:spPr>
            <a:xfrm>
              <a:off x="5833302" y="1328658"/>
              <a:ext cx="6015223" cy="5400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686EA0"/>
                  </a:solidFill>
                  <a:effectLst/>
                  <a:uLnTx/>
                  <a:uFillTx/>
                  <a:latin typeface="Freeway Gothic"/>
                  <a:ea typeface="Petrona Bold" pitchFamily="34" charset="-122"/>
                  <a:cs typeface="Petrona Bold" pitchFamily="34" charset="-120"/>
                </a:rPr>
                <a:t>Reverse Engineering (RE)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2267E06F-3121-F51C-0E60-4522730DE616}"/>
                </a:ext>
              </a:extLst>
            </p:cNvPr>
            <p:cNvSpPr txBox="1"/>
            <p:nvPr/>
          </p:nvSpPr>
          <p:spPr>
            <a:xfrm>
              <a:off x="5992256" y="1728769"/>
              <a:ext cx="5856269" cy="97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686EA0"/>
                  </a:solidFill>
                  <a:effectLst/>
                  <a:uLnTx/>
                  <a:uFillTx/>
                  <a:latin typeface="Freeway Gothic"/>
                  <a:ea typeface="Petrona Bold" pitchFamily="34" charset="-122"/>
                  <a:cs typeface="Petrona Bold" pitchFamily="34" charset="-120"/>
                </a:rPr>
                <a:t>Deconstructs</a:t>
              </a: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eeway Gothic"/>
                  <a:ea typeface="Petrona Bold" pitchFamily="34" charset="-122"/>
                  <a:cs typeface="Petrona Bold" pitchFamily="34" charset="-120"/>
                </a:rPr>
                <a:t> malware artifacts, binaries, and scripts to feed intelligence and detection development. Supports incident response and root cause analysis.</a:t>
              </a:r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C59288AC-2157-6B41-5487-B9D6F067C5A2}"/>
              </a:ext>
            </a:extLst>
          </p:cNvPr>
          <p:cNvGrpSpPr/>
          <p:nvPr/>
        </p:nvGrpSpPr>
        <p:grpSpPr>
          <a:xfrm>
            <a:off x="332875" y="1416075"/>
            <a:ext cx="4338384" cy="865793"/>
            <a:chOff x="5992256" y="1328658"/>
            <a:chExt cx="5856269" cy="1168712"/>
          </a:xfrm>
        </p:grpSpPr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D76C883C-4BDE-2499-80C4-E62398640AD5}"/>
                </a:ext>
              </a:extLst>
            </p:cNvPr>
            <p:cNvSpPr txBox="1"/>
            <p:nvPr/>
          </p:nvSpPr>
          <p:spPr>
            <a:xfrm>
              <a:off x="6393746" y="1328658"/>
              <a:ext cx="5454779" cy="5400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8A28B"/>
                  </a:solidFill>
                  <a:effectLst/>
                  <a:uLnTx/>
                  <a:uFillTx/>
                  <a:latin typeface="Freeway Gothic"/>
                  <a:ea typeface="Petrona Bold" pitchFamily="34" charset="-122"/>
                  <a:cs typeface="Petrona Bold" pitchFamily="34" charset="-120"/>
                </a:rPr>
                <a:t>Threat Intelligence (TI)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A4D2DF55-DC41-A0FD-6077-0EBE17A868E2}"/>
                </a:ext>
              </a:extLst>
            </p:cNvPr>
            <p:cNvSpPr txBox="1"/>
            <p:nvPr/>
          </p:nvSpPr>
          <p:spPr>
            <a:xfrm>
              <a:off x="5992256" y="1728769"/>
              <a:ext cx="5856269" cy="7686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F8A28B"/>
                  </a:solidFill>
                  <a:effectLst/>
                  <a:uLnTx/>
                  <a:uFillTx/>
                  <a:latin typeface="Freeway Gothic"/>
                  <a:ea typeface="Petrona Bold" pitchFamily="34" charset="-122"/>
                  <a:cs typeface="Petrona Bold" pitchFamily="34" charset="-120"/>
                </a:rPr>
                <a:t>Informs</a:t>
              </a: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eeway Gothic"/>
                  <a:ea typeface="Petrona Bold" pitchFamily="34" charset="-122"/>
                  <a:cs typeface="Petrona Bold" pitchFamily="34" charset="-120"/>
                </a:rPr>
                <a:t> detection rules, enriches context, and feeds hunting and incident response efforts. Draws from OSINT, commercial feeds, and internal telemetry.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0BB4808-7700-1635-3A62-FA9254979248}"/>
              </a:ext>
            </a:extLst>
          </p:cNvPr>
          <p:cNvGrpSpPr/>
          <p:nvPr/>
        </p:nvGrpSpPr>
        <p:grpSpPr>
          <a:xfrm>
            <a:off x="4708452" y="1704188"/>
            <a:ext cx="2676277" cy="2776396"/>
            <a:chOff x="4708419" y="2012706"/>
            <a:chExt cx="2676277" cy="2776396"/>
          </a:xfrm>
        </p:grpSpPr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D58C688E-D553-BE99-8D7E-2AF2C725D38A}"/>
                </a:ext>
              </a:extLst>
            </p:cNvPr>
            <p:cNvSpPr/>
            <p:nvPr/>
          </p:nvSpPr>
          <p:spPr>
            <a:xfrm rot="1800000">
              <a:off x="6222557" y="2683372"/>
              <a:ext cx="579814" cy="259944"/>
            </a:xfrm>
            <a:custGeom>
              <a:avLst/>
              <a:gdLst>
                <a:gd name="connsiteX0" fmla="*/ 475031 w 950063"/>
                <a:gd name="connsiteY0" fmla="*/ 0 h 425935"/>
                <a:gd name="connsiteX1" fmla="*/ 877692 w 950063"/>
                <a:gd name="connsiteY1" fmla="*/ 60877 h 425935"/>
                <a:gd name="connsiteX2" fmla="*/ 950063 w 950063"/>
                <a:gd name="connsiteY2" fmla="*/ 87365 h 425935"/>
                <a:gd name="connsiteX3" fmla="*/ 938127 w 950063"/>
                <a:gd name="connsiteY3" fmla="*/ 103796 h 425935"/>
                <a:gd name="connsiteX4" fmla="*/ 938147 w 950063"/>
                <a:gd name="connsiteY4" fmla="*/ 107009 h 425935"/>
                <a:gd name="connsiteX5" fmla="*/ 841322 w 950063"/>
                <a:gd name="connsiteY5" fmla="*/ 239638 h 425935"/>
                <a:gd name="connsiteX6" fmla="*/ 108742 w 950063"/>
                <a:gd name="connsiteY6" fmla="*/ 239638 h 425935"/>
                <a:gd name="connsiteX7" fmla="*/ 11916 w 950063"/>
                <a:gd name="connsiteY7" fmla="*/ 107009 h 425935"/>
                <a:gd name="connsiteX8" fmla="*/ 11935 w 950063"/>
                <a:gd name="connsiteY8" fmla="*/ 103796 h 425935"/>
                <a:gd name="connsiteX9" fmla="*/ 0 w 950063"/>
                <a:gd name="connsiteY9" fmla="*/ 87365 h 425935"/>
                <a:gd name="connsiteX10" fmla="*/ 72370 w 950063"/>
                <a:gd name="connsiteY10" fmla="*/ 60877 h 425935"/>
                <a:gd name="connsiteX11" fmla="*/ 475031 w 950063"/>
                <a:gd name="connsiteY11" fmla="*/ 0 h 42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50063" h="425935">
                  <a:moveTo>
                    <a:pt x="475031" y="0"/>
                  </a:moveTo>
                  <a:cubicBezTo>
                    <a:pt x="615251" y="0"/>
                    <a:pt x="750492" y="21313"/>
                    <a:pt x="877692" y="60877"/>
                  </a:cubicBezTo>
                  <a:lnTo>
                    <a:pt x="950063" y="87365"/>
                  </a:lnTo>
                  <a:lnTo>
                    <a:pt x="938127" y="103796"/>
                  </a:lnTo>
                  <a:cubicBezTo>
                    <a:pt x="938134" y="104867"/>
                    <a:pt x="938140" y="105938"/>
                    <a:pt x="938147" y="107009"/>
                  </a:cubicBezTo>
                  <a:lnTo>
                    <a:pt x="841322" y="239638"/>
                  </a:lnTo>
                  <a:cubicBezTo>
                    <a:pt x="660278" y="488035"/>
                    <a:pt x="287684" y="488035"/>
                    <a:pt x="108742" y="239638"/>
                  </a:cubicBezTo>
                  <a:lnTo>
                    <a:pt x="11916" y="107009"/>
                  </a:lnTo>
                  <a:cubicBezTo>
                    <a:pt x="11922" y="105938"/>
                    <a:pt x="11929" y="104867"/>
                    <a:pt x="11935" y="103796"/>
                  </a:cubicBezTo>
                  <a:lnTo>
                    <a:pt x="0" y="87365"/>
                  </a:lnTo>
                  <a:lnTo>
                    <a:pt x="72370" y="60877"/>
                  </a:lnTo>
                  <a:cubicBezTo>
                    <a:pt x="199571" y="21313"/>
                    <a:pt x="334812" y="0"/>
                    <a:pt x="475031" y="0"/>
                  </a:cubicBezTo>
                  <a:close/>
                </a:path>
              </a:pathLst>
            </a:cu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5942629F-9E46-076B-80E3-40EC6B33CE64}"/>
                </a:ext>
              </a:extLst>
            </p:cNvPr>
            <p:cNvSpPr/>
            <p:nvPr/>
          </p:nvSpPr>
          <p:spPr>
            <a:xfrm rot="1800000">
              <a:off x="6710828" y="3275182"/>
              <a:ext cx="303781" cy="560964"/>
            </a:xfrm>
            <a:custGeom>
              <a:avLst/>
              <a:gdLst>
                <a:gd name="connsiteX0" fmla="*/ 208783 w 497764"/>
                <a:gd name="connsiteY0" fmla="*/ 0 h 919175"/>
                <a:gd name="connsiteX1" fmla="*/ 266509 w 497764"/>
                <a:gd name="connsiteY1" fmla="*/ 77196 h 919175"/>
                <a:gd name="connsiteX2" fmla="*/ 497764 w 497764"/>
                <a:gd name="connsiteY2" fmla="*/ 834273 h 919175"/>
                <a:gd name="connsiteX3" fmla="*/ 493477 w 497764"/>
                <a:gd name="connsiteY3" fmla="*/ 919175 h 919175"/>
                <a:gd name="connsiteX4" fmla="*/ 472176 w 497764"/>
                <a:gd name="connsiteY4" fmla="*/ 912257 h 919175"/>
                <a:gd name="connsiteX5" fmla="*/ 469127 w 497764"/>
                <a:gd name="connsiteY5" fmla="*/ 913268 h 919175"/>
                <a:gd name="connsiteX6" fmla="*/ 313069 w 497764"/>
                <a:gd name="connsiteY6" fmla="*/ 862167 h 919175"/>
                <a:gd name="connsiteX7" fmla="*/ 86689 w 497764"/>
                <a:gd name="connsiteY7" fmla="*/ 165442 h 919175"/>
                <a:gd name="connsiteX8" fmla="*/ 182906 w 497764"/>
                <a:gd name="connsiteY8" fmla="*/ 32370 h 919175"/>
                <a:gd name="connsiteX9" fmla="*/ 185967 w 497764"/>
                <a:gd name="connsiteY9" fmla="*/ 31396 h 919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97764" h="919175">
                  <a:moveTo>
                    <a:pt x="208783" y="0"/>
                  </a:moveTo>
                  <a:lnTo>
                    <a:pt x="266509" y="77196"/>
                  </a:lnTo>
                  <a:cubicBezTo>
                    <a:pt x="412512" y="293308"/>
                    <a:pt x="497764" y="553835"/>
                    <a:pt x="497764" y="834273"/>
                  </a:cubicBezTo>
                  <a:lnTo>
                    <a:pt x="493477" y="919175"/>
                  </a:lnTo>
                  <a:lnTo>
                    <a:pt x="472176" y="912257"/>
                  </a:lnTo>
                  <a:cubicBezTo>
                    <a:pt x="471160" y="912594"/>
                    <a:pt x="470143" y="912931"/>
                    <a:pt x="469127" y="913268"/>
                  </a:cubicBezTo>
                  <a:lnTo>
                    <a:pt x="313069" y="862167"/>
                  </a:lnTo>
                  <a:cubicBezTo>
                    <a:pt x="20883" y="766743"/>
                    <a:pt x="-94255" y="412385"/>
                    <a:pt x="86689" y="165442"/>
                  </a:cubicBezTo>
                  <a:lnTo>
                    <a:pt x="182906" y="32370"/>
                  </a:lnTo>
                  <a:cubicBezTo>
                    <a:pt x="183926" y="32045"/>
                    <a:pt x="184947" y="31721"/>
                    <a:pt x="185967" y="31396"/>
                  </a:cubicBezTo>
                  <a:close/>
                </a:path>
              </a:pathLst>
            </a:cu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9CAB78BB-DC8B-07C8-D7E0-3CA78721C956}"/>
                </a:ext>
              </a:extLst>
            </p:cNvPr>
            <p:cNvSpPr/>
            <p:nvPr/>
          </p:nvSpPr>
          <p:spPr>
            <a:xfrm rot="1800000">
              <a:off x="6007638" y="3967787"/>
              <a:ext cx="478159" cy="389233"/>
            </a:xfrm>
            <a:custGeom>
              <a:avLst/>
              <a:gdLst>
                <a:gd name="connsiteX0" fmla="*/ 494799 w 783493"/>
                <a:gd name="connsiteY0" fmla="*/ 1741 h 637783"/>
                <a:gd name="connsiteX1" fmla="*/ 603336 w 783493"/>
                <a:gd name="connsiteY1" fmla="*/ 25242 h 637783"/>
                <a:gd name="connsiteX2" fmla="*/ 758724 w 783493"/>
                <a:gd name="connsiteY2" fmla="*/ 78348 h 637783"/>
                <a:gd name="connsiteX3" fmla="*/ 760552 w 783493"/>
                <a:gd name="connsiteY3" fmla="*/ 80991 h 637783"/>
                <a:gd name="connsiteX4" fmla="*/ 783493 w 783493"/>
                <a:gd name="connsiteY4" fmla="*/ 88893 h 637783"/>
                <a:gd name="connsiteX5" fmla="*/ 708462 w 783493"/>
                <a:gd name="connsiteY5" fmla="*/ 189231 h 637783"/>
                <a:gd name="connsiteX6" fmla="*/ 66252 w 783493"/>
                <a:gd name="connsiteY6" fmla="*/ 621112 h 637783"/>
                <a:gd name="connsiteX7" fmla="*/ 1417 w 783493"/>
                <a:gd name="connsiteY7" fmla="*/ 637783 h 637783"/>
                <a:gd name="connsiteX8" fmla="*/ 1860 w 783493"/>
                <a:gd name="connsiteY8" fmla="*/ 612233 h 637783"/>
                <a:gd name="connsiteX9" fmla="*/ 0 w 783493"/>
                <a:gd name="connsiteY9" fmla="*/ 609613 h 637783"/>
                <a:gd name="connsiteX10" fmla="*/ 3242 w 783493"/>
                <a:gd name="connsiteY10" fmla="*/ 445433 h 637783"/>
                <a:gd name="connsiteX11" fmla="*/ 494799 w 783493"/>
                <a:gd name="connsiteY11" fmla="*/ 1741 h 637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83493" h="637783">
                  <a:moveTo>
                    <a:pt x="494799" y="1741"/>
                  </a:moveTo>
                  <a:cubicBezTo>
                    <a:pt x="530820" y="4947"/>
                    <a:pt x="567204" y="12637"/>
                    <a:pt x="603336" y="25242"/>
                  </a:cubicBezTo>
                  <a:lnTo>
                    <a:pt x="758724" y="78348"/>
                  </a:lnTo>
                  <a:cubicBezTo>
                    <a:pt x="759334" y="79229"/>
                    <a:pt x="759942" y="80110"/>
                    <a:pt x="760552" y="80991"/>
                  </a:cubicBezTo>
                  <a:lnTo>
                    <a:pt x="783493" y="88893"/>
                  </a:lnTo>
                  <a:lnTo>
                    <a:pt x="708462" y="189231"/>
                  </a:lnTo>
                  <a:cubicBezTo>
                    <a:pt x="542891" y="389857"/>
                    <a:pt x="320653" y="541985"/>
                    <a:pt x="66252" y="621112"/>
                  </a:cubicBezTo>
                  <a:lnTo>
                    <a:pt x="1417" y="637783"/>
                  </a:lnTo>
                  <a:lnTo>
                    <a:pt x="1860" y="612233"/>
                  </a:lnTo>
                  <a:cubicBezTo>
                    <a:pt x="1240" y="611360"/>
                    <a:pt x="620" y="610486"/>
                    <a:pt x="0" y="609613"/>
                  </a:cubicBezTo>
                  <a:lnTo>
                    <a:pt x="3242" y="445433"/>
                  </a:lnTo>
                  <a:cubicBezTo>
                    <a:pt x="8341" y="176530"/>
                    <a:pt x="242656" y="-20706"/>
                    <a:pt x="494799" y="1741"/>
                  </a:cubicBezTo>
                  <a:close/>
                </a:path>
              </a:pathLst>
            </a:cu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065820F6-1832-0F42-4A13-FC86537C38E3}"/>
                </a:ext>
              </a:extLst>
            </p:cNvPr>
            <p:cNvSpPr/>
            <p:nvPr/>
          </p:nvSpPr>
          <p:spPr>
            <a:xfrm rot="1800000">
              <a:off x="5239044" y="3527876"/>
              <a:ext cx="475857" cy="385036"/>
            </a:xfrm>
            <a:custGeom>
              <a:avLst/>
              <a:gdLst>
                <a:gd name="connsiteX0" fmla="*/ 285486 w 779721"/>
                <a:gd name="connsiteY0" fmla="*/ 1627 h 630905"/>
                <a:gd name="connsiteX1" fmla="*/ 776478 w 779721"/>
                <a:gd name="connsiteY1" fmla="*/ 444923 h 630905"/>
                <a:gd name="connsiteX2" fmla="*/ 779721 w 779721"/>
                <a:gd name="connsiteY2" fmla="*/ 609104 h 630905"/>
                <a:gd name="connsiteX3" fmla="*/ 777862 w 779721"/>
                <a:gd name="connsiteY3" fmla="*/ 611725 h 630905"/>
                <a:gd name="connsiteX4" fmla="*/ 778195 w 779721"/>
                <a:gd name="connsiteY4" fmla="*/ 630905 h 630905"/>
                <a:gd name="connsiteX5" fmla="*/ 713471 w 779721"/>
                <a:gd name="connsiteY5" fmla="*/ 614263 h 630905"/>
                <a:gd name="connsiteX6" fmla="*/ 71261 w 779721"/>
                <a:gd name="connsiteY6" fmla="*/ 182382 h 630905"/>
                <a:gd name="connsiteX7" fmla="*/ 0 w 779721"/>
                <a:gd name="connsiteY7" fmla="*/ 87086 h 630905"/>
                <a:gd name="connsiteX8" fmla="*/ 19170 w 779721"/>
                <a:gd name="connsiteY8" fmla="*/ 80483 h 630905"/>
                <a:gd name="connsiteX9" fmla="*/ 20997 w 779721"/>
                <a:gd name="connsiteY9" fmla="*/ 77839 h 630905"/>
                <a:gd name="connsiteX10" fmla="*/ 176384 w 779721"/>
                <a:gd name="connsiteY10" fmla="*/ 24732 h 630905"/>
                <a:gd name="connsiteX11" fmla="*/ 285486 w 779721"/>
                <a:gd name="connsiteY11" fmla="*/ 1627 h 630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79721" h="630905">
                  <a:moveTo>
                    <a:pt x="285486" y="1627"/>
                  </a:moveTo>
                  <a:cubicBezTo>
                    <a:pt x="538759" y="-20028"/>
                    <a:pt x="772886" y="177075"/>
                    <a:pt x="776478" y="444923"/>
                  </a:cubicBezTo>
                  <a:lnTo>
                    <a:pt x="779721" y="609104"/>
                  </a:lnTo>
                  <a:cubicBezTo>
                    <a:pt x="779101" y="609977"/>
                    <a:pt x="778481" y="610851"/>
                    <a:pt x="777862" y="611725"/>
                  </a:cubicBezTo>
                  <a:lnTo>
                    <a:pt x="778195" y="630905"/>
                  </a:lnTo>
                  <a:lnTo>
                    <a:pt x="713471" y="614263"/>
                  </a:lnTo>
                  <a:cubicBezTo>
                    <a:pt x="459070" y="535136"/>
                    <a:pt x="236833" y="383008"/>
                    <a:pt x="71261" y="182382"/>
                  </a:cubicBezTo>
                  <a:lnTo>
                    <a:pt x="0" y="87086"/>
                  </a:lnTo>
                  <a:lnTo>
                    <a:pt x="19170" y="80483"/>
                  </a:lnTo>
                  <a:cubicBezTo>
                    <a:pt x="19779" y="79601"/>
                    <a:pt x="20388" y="78721"/>
                    <a:pt x="20997" y="77839"/>
                  </a:cubicBezTo>
                  <a:lnTo>
                    <a:pt x="176384" y="24732"/>
                  </a:lnTo>
                  <a:cubicBezTo>
                    <a:pt x="212731" y="12278"/>
                    <a:pt x="249304" y="4720"/>
                    <a:pt x="285486" y="1627"/>
                  </a:cubicBezTo>
                  <a:close/>
                </a:path>
              </a:pathLst>
            </a:cu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3CEC828D-2C14-2D88-887F-EB2A3FF2A67D}"/>
                </a:ext>
              </a:extLst>
            </p:cNvPr>
            <p:cNvSpPr/>
            <p:nvPr/>
          </p:nvSpPr>
          <p:spPr>
            <a:xfrm rot="1800000">
              <a:off x="5542596" y="2600627"/>
              <a:ext cx="303518" cy="560962"/>
            </a:xfrm>
            <a:custGeom>
              <a:avLst/>
              <a:gdLst>
                <a:gd name="connsiteX0" fmla="*/ 288981 w 497333"/>
                <a:gd name="connsiteY0" fmla="*/ 0 h 919172"/>
                <a:gd name="connsiteX1" fmla="*/ 311795 w 497333"/>
                <a:gd name="connsiteY1" fmla="*/ 31394 h 919172"/>
                <a:gd name="connsiteX2" fmla="*/ 314857 w 497333"/>
                <a:gd name="connsiteY2" fmla="*/ 32368 h 919172"/>
                <a:gd name="connsiteX3" fmla="*/ 411074 w 497333"/>
                <a:gd name="connsiteY3" fmla="*/ 165438 h 919172"/>
                <a:gd name="connsiteX4" fmla="*/ 184695 w 497333"/>
                <a:gd name="connsiteY4" fmla="*/ 862163 h 919172"/>
                <a:gd name="connsiteX5" fmla="*/ 28636 w 497333"/>
                <a:gd name="connsiteY5" fmla="*/ 913266 h 919172"/>
                <a:gd name="connsiteX6" fmla="*/ 25586 w 497333"/>
                <a:gd name="connsiteY6" fmla="*/ 912255 h 919172"/>
                <a:gd name="connsiteX7" fmla="*/ 4287 w 497333"/>
                <a:gd name="connsiteY7" fmla="*/ 919172 h 919172"/>
                <a:gd name="connsiteX8" fmla="*/ 0 w 497333"/>
                <a:gd name="connsiteY8" fmla="*/ 834272 h 919172"/>
                <a:gd name="connsiteX9" fmla="*/ 231255 w 497333"/>
                <a:gd name="connsiteY9" fmla="*/ 77195 h 919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97333" h="919172">
                  <a:moveTo>
                    <a:pt x="288981" y="0"/>
                  </a:moveTo>
                  <a:lnTo>
                    <a:pt x="311795" y="31394"/>
                  </a:lnTo>
                  <a:cubicBezTo>
                    <a:pt x="312816" y="31718"/>
                    <a:pt x="313837" y="32043"/>
                    <a:pt x="314857" y="32368"/>
                  </a:cubicBezTo>
                  <a:lnTo>
                    <a:pt x="411074" y="165438"/>
                  </a:lnTo>
                  <a:cubicBezTo>
                    <a:pt x="591368" y="414380"/>
                    <a:pt x="476230" y="768738"/>
                    <a:pt x="184695" y="862163"/>
                  </a:cubicBezTo>
                  <a:lnTo>
                    <a:pt x="28636" y="913266"/>
                  </a:lnTo>
                  <a:cubicBezTo>
                    <a:pt x="27620" y="912929"/>
                    <a:pt x="26603" y="912591"/>
                    <a:pt x="25586" y="912255"/>
                  </a:cubicBezTo>
                  <a:lnTo>
                    <a:pt x="4287" y="919172"/>
                  </a:lnTo>
                  <a:lnTo>
                    <a:pt x="0" y="834272"/>
                  </a:lnTo>
                  <a:cubicBezTo>
                    <a:pt x="0" y="553834"/>
                    <a:pt x="85253" y="293307"/>
                    <a:pt x="231255" y="77195"/>
                  </a:cubicBezTo>
                  <a:close/>
                </a:path>
              </a:pathLst>
            </a:cu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06027FF9-4099-D0B9-AAE2-BF433D14CB1C}"/>
                </a:ext>
              </a:extLst>
            </p:cNvPr>
            <p:cNvGrpSpPr/>
            <p:nvPr/>
          </p:nvGrpSpPr>
          <p:grpSpPr>
            <a:xfrm>
              <a:off x="4708419" y="2012706"/>
              <a:ext cx="2676277" cy="2776396"/>
              <a:chOff x="4708419" y="2012706"/>
              <a:chExt cx="2676277" cy="2776396"/>
            </a:xfrm>
          </p:grpSpPr>
          <p:sp>
            <p:nvSpPr>
              <p:cNvPr id="65" name="Shape">
                <a:extLst>
                  <a:ext uri="{FF2B5EF4-FFF2-40B4-BE49-F238E27FC236}">
                    <a16:creationId xmlns:a16="http://schemas.microsoft.com/office/drawing/2014/main" id="{FDB25B71-4D66-3355-45A1-17B7FBF8A03A}"/>
                  </a:ext>
                </a:extLst>
              </p:cNvPr>
              <p:cNvSpPr/>
              <p:nvPr/>
            </p:nvSpPr>
            <p:spPr>
              <a:xfrm rot="1800000">
                <a:off x="5579138" y="3869253"/>
                <a:ext cx="120764" cy="91984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11719" y="21600"/>
                      <a:pt x="12638" y="21600"/>
                      <a:pt x="13557" y="21600"/>
                    </a:cubicBezTo>
                    <a:lnTo>
                      <a:pt x="13557" y="5370"/>
                    </a:lnTo>
                    <a:cubicBezTo>
                      <a:pt x="13557" y="3469"/>
                      <a:pt x="16545" y="1659"/>
                      <a:pt x="21600" y="0"/>
                    </a:cubicBezTo>
                    <a:cubicBezTo>
                      <a:pt x="17923" y="60"/>
                      <a:pt x="14477" y="60"/>
                      <a:pt x="10800" y="60"/>
                    </a:cubicBezTo>
                    <a:cubicBezTo>
                      <a:pt x="7123" y="60"/>
                      <a:pt x="3447" y="30"/>
                      <a:pt x="0" y="0"/>
                    </a:cubicBezTo>
                    <a:cubicBezTo>
                      <a:pt x="5285" y="1659"/>
                      <a:pt x="8043" y="3469"/>
                      <a:pt x="8043" y="5370"/>
                    </a:cubicBezTo>
                    <a:lnTo>
                      <a:pt x="8043" y="21600"/>
                    </a:lnTo>
                    <a:cubicBezTo>
                      <a:pt x="8962" y="21600"/>
                      <a:pt x="9881" y="21600"/>
                      <a:pt x="10800" y="21600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3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66" name="Shape">
                <a:extLst>
                  <a:ext uri="{FF2B5EF4-FFF2-40B4-BE49-F238E27FC236}">
                    <a16:creationId xmlns:a16="http://schemas.microsoft.com/office/drawing/2014/main" id="{F26D5CE3-B16F-D2E8-531F-1DB495A6BADF}"/>
                  </a:ext>
                </a:extLst>
              </p:cNvPr>
              <p:cNvSpPr/>
              <p:nvPr/>
            </p:nvSpPr>
            <p:spPr>
              <a:xfrm rot="1800000">
                <a:off x="5758848" y="2012706"/>
                <a:ext cx="632077" cy="80679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776" y="14274"/>
                    </a:moveTo>
                    <a:cubicBezTo>
                      <a:pt x="14795" y="16475"/>
                      <a:pt x="16068" y="18986"/>
                      <a:pt x="16507" y="21600"/>
                    </a:cubicBezTo>
                    <a:cubicBezTo>
                      <a:pt x="18000" y="20499"/>
                      <a:pt x="19756" y="19571"/>
                      <a:pt x="21600" y="18883"/>
                    </a:cubicBezTo>
                    <a:cubicBezTo>
                      <a:pt x="18483" y="17748"/>
                      <a:pt x="15717" y="15994"/>
                      <a:pt x="13654" y="13758"/>
                    </a:cubicBezTo>
                    <a:lnTo>
                      <a:pt x="878" y="0"/>
                    </a:lnTo>
                    <a:cubicBezTo>
                      <a:pt x="571" y="172"/>
                      <a:pt x="307" y="310"/>
                      <a:pt x="0" y="482"/>
                    </a:cubicBezTo>
                    <a:lnTo>
                      <a:pt x="12776" y="14274"/>
                    </a:lnTo>
                    <a:close/>
                  </a:path>
                </a:pathLst>
              </a:cu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3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67" name="Shape">
                <a:extLst>
                  <a:ext uri="{FF2B5EF4-FFF2-40B4-BE49-F238E27FC236}">
                    <a16:creationId xmlns:a16="http://schemas.microsoft.com/office/drawing/2014/main" id="{D8F762B2-4856-386B-36D3-B15338DFECC4}"/>
                  </a:ext>
                </a:extLst>
              </p:cNvPr>
              <p:cNvSpPr/>
              <p:nvPr/>
            </p:nvSpPr>
            <p:spPr>
              <a:xfrm rot="1800000">
                <a:off x="4708419" y="2999103"/>
                <a:ext cx="899293" cy="37128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47" y="21600"/>
                    </a:moveTo>
                    <a:lnTo>
                      <a:pt x="15552" y="9567"/>
                    </a:lnTo>
                    <a:cubicBezTo>
                      <a:pt x="17002" y="8446"/>
                      <a:pt x="18483" y="7848"/>
                      <a:pt x="19995" y="7848"/>
                    </a:cubicBezTo>
                    <a:cubicBezTo>
                      <a:pt x="20551" y="7848"/>
                      <a:pt x="21075" y="7922"/>
                      <a:pt x="21600" y="8072"/>
                    </a:cubicBezTo>
                    <a:cubicBezTo>
                      <a:pt x="21168" y="5531"/>
                      <a:pt x="20890" y="2840"/>
                      <a:pt x="20705" y="0"/>
                    </a:cubicBezTo>
                    <a:cubicBezTo>
                      <a:pt x="19162" y="3513"/>
                      <a:pt x="17342" y="6203"/>
                      <a:pt x="15274" y="7848"/>
                    </a:cubicBezTo>
                    <a:lnTo>
                      <a:pt x="0" y="19881"/>
                    </a:lnTo>
                    <a:cubicBezTo>
                      <a:pt x="123" y="20479"/>
                      <a:pt x="185" y="21002"/>
                      <a:pt x="247" y="21600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3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68" name="Shape">
                <a:extLst>
                  <a:ext uri="{FF2B5EF4-FFF2-40B4-BE49-F238E27FC236}">
                    <a16:creationId xmlns:a16="http://schemas.microsoft.com/office/drawing/2014/main" id="{6AEA3B39-CACF-7110-2094-E513B4899597}"/>
                  </a:ext>
                </a:extLst>
              </p:cNvPr>
              <p:cNvSpPr/>
              <p:nvPr/>
            </p:nvSpPr>
            <p:spPr>
              <a:xfrm rot="1800000">
                <a:off x="6417175" y="3986025"/>
                <a:ext cx="900578" cy="37128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9881"/>
                    </a:moveTo>
                    <a:lnTo>
                      <a:pt x="6317" y="7848"/>
                    </a:lnTo>
                    <a:cubicBezTo>
                      <a:pt x="4283" y="6203"/>
                      <a:pt x="2434" y="3513"/>
                      <a:pt x="894" y="0"/>
                    </a:cubicBezTo>
                    <a:cubicBezTo>
                      <a:pt x="740" y="2840"/>
                      <a:pt x="431" y="5531"/>
                      <a:pt x="0" y="8072"/>
                    </a:cubicBezTo>
                    <a:cubicBezTo>
                      <a:pt x="524" y="7922"/>
                      <a:pt x="1078" y="7848"/>
                      <a:pt x="1602" y="7848"/>
                    </a:cubicBezTo>
                    <a:cubicBezTo>
                      <a:pt x="3112" y="7848"/>
                      <a:pt x="4591" y="8446"/>
                      <a:pt x="6039" y="9567"/>
                    </a:cubicBezTo>
                    <a:lnTo>
                      <a:pt x="21323" y="21600"/>
                    </a:lnTo>
                    <a:cubicBezTo>
                      <a:pt x="21446" y="21002"/>
                      <a:pt x="21538" y="20479"/>
                      <a:pt x="21600" y="19881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3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69" name="Shape">
                <a:extLst>
                  <a:ext uri="{FF2B5EF4-FFF2-40B4-BE49-F238E27FC236}">
                    <a16:creationId xmlns:a16="http://schemas.microsoft.com/office/drawing/2014/main" id="{05BFD8C2-7C2D-F900-88D5-410215A4B9C3}"/>
                  </a:ext>
                </a:extLst>
              </p:cNvPr>
              <p:cNvSpPr/>
              <p:nvPr/>
            </p:nvSpPr>
            <p:spPr>
              <a:xfrm rot="1800000">
                <a:off x="6752619" y="2590294"/>
                <a:ext cx="632077" cy="80551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8878"/>
                    </a:moveTo>
                    <a:cubicBezTo>
                      <a:pt x="1888" y="19567"/>
                      <a:pt x="3600" y="20498"/>
                      <a:pt x="5093" y="21600"/>
                    </a:cubicBezTo>
                    <a:cubicBezTo>
                      <a:pt x="5532" y="18982"/>
                      <a:pt x="6761" y="16433"/>
                      <a:pt x="8824" y="14262"/>
                    </a:cubicBezTo>
                    <a:lnTo>
                      <a:pt x="21600" y="482"/>
                    </a:lnTo>
                    <a:cubicBezTo>
                      <a:pt x="21293" y="310"/>
                      <a:pt x="21029" y="172"/>
                      <a:pt x="20722" y="0"/>
                    </a:cubicBezTo>
                    <a:lnTo>
                      <a:pt x="7946" y="13780"/>
                    </a:lnTo>
                    <a:cubicBezTo>
                      <a:pt x="5883" y="16019"/>
                      <a:pt x="3117" y="17742"/>
                      <a:pt x="0" y="18878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3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5" name="Circle">
                <a:extLst>
                  <a:ext uri="{FF2B5EF4-FFF2-40B4-BE49-F238E27FC236}">
                    <a16:creationId xmlns:a16="http://schemas.microsoft.com/office/drawing/2014/main" id="{999A9B95-7606-B8A9-9163-611A77BB1083}"/>
                  </a:ext>
                </a:extLst>
              </p:cNvPr>
              <p:cNvSpPr/>
              <p:nvPr/>
            </p:nvSpPr>
            <p:spPr>
              <a:xfrm rot="1800000">
                <a:off x="5664410" y="2949970"/>
                <a:ext cx="942973" cy="942974"/>
              </a:xfrm>
              <a:prstGeom prst="ellips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 w="12700">
                <a:miter lim="400000"/>
              </a:ln>
            </p:spPr>
            <p:txBody>
              <a:bodyPr lIns="28575" tIns="28575" rIns="28575" bIns="28575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000">
                    <a:solidFill>
                      <a:srgbClr val="FFFFFF"/>
                    </a:solidFill>
                  </a:defRPr>
                </a:pPr>
                <a:endParaRPr kumimoji="0" sz="225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58689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indefinite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3" dur="indefinite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indefinite"/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6" dur="indefinite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indefinite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8" dur="indefinite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indefinite"/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1" dur="indefinite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indefinite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2" dur="indefinite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indefinite"/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5" dur="indefinite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indefinite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66" dur="indefinite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indefinite"/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69" dur="indefinite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indefinite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80" dur="indefinite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indefinite"/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83" dur="indefinite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indefinite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86" dur="indefinite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indefinite"/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89" dur="indefinite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indefinite"/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92" dur="indefinite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indefinite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95" dur="indefinite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indefinite"/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98" dur="indefinite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indefinite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01" dur="indefinite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indefinite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04" dur="indefinite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indefinite"/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07" dur="indefinite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indefinite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10" dur="indefinite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indefinite"/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13" dur="indefinite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rm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en-US" sz="6000" b="0" u="none" strike="noStrike">
                <a:solidFill>
                  <a:schemeClr val="accent6"/>
                </a:solidFill>
                <a:effectLst/>
                <a:uFillTx/>
                <a:latin typeface="Freeway Gothic"/>
              </a:rPr>
              <a:t>Other resources for further learning</a:t>
            </a:r>
            <a:endParaRPr lang="en-US" sz="6000" b="0" u="none" strike="noStrik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en-US" sz="4000" b="0" u="none" strike="noStrike">
                <a:solidFill>
                  <a:schemeClr val="accent6"/>
                </a:solidFill>
                <a:effectLst/>
                <a:uFillTx/>
                <a:latin typeface="Freeway Gothic"/>
              </a:rPr>
              <a:t>Project Obsidian GitHub</a:t>
            </a:r>
            <a:endParaRPr lang="en-US" sz="4000" b="0" u="none" strike="noStrik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246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indent="0" algn="ctr" defTabSz="91440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2800" b="0" u="none" strike="noStrike">
                <a:solidFill>
                  <a:schemeClr val="accent5"/>
                </a:solidFill>
                <a:effectLst/>
                <a:uFillTx/>
                <a:latin typeface="Freeway Gothic"/>
              </a:rPr>
              <a:t>Other 101 Sessions provided by the BlueTeam Village Project Obsidian Group:</a:t>
            </a:r>
            <a:endParaRPr lang="en-US" sz="2800" b="0" u="none" strike="noStrike">
              <a:solidFill>
                <a:schemeClr val="accent5"/>
              </a:solidFill>
              <a:effectLst/>
              <a:uFillTx/>
              <a:latin typeface="Benguiat"/>
            </a:endParaRPr>
          </a:p>
          <a:p>
            <a:pPr indent="0" algn="ctr" defTabSz="91440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2800" b="0" u="none" strike="noStrike">
                <a:solidFill>
                  <a:schemeClr val="accent5"/>
                </a:solidFill>
                <a:effectLst/>
                <a:uFillTx/>
                <a:latin typeface="Freeway Gothic"/>
              </a:rPr>
              <a:t>https://github.com/blueteamvillage/Project-Obsidian-DC33</a:t>
            </a:r>
            <a:endParaRPr lang="en-US" sz="2800" b="0" u="none" strike="noStrike">
              <a:solidFill>
                <a:schemeClr val="accent5"/>
              </a:solidFill>
              <a:effectLst/>
              <a:uFillTx/>
              <a:latin typeface="Benguiat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en-US" sz="4000" b="0" u="none" strike="noStrike">
                <a:solidFill>
                  <a:schemeClr val="accent6"/>
                </a:solidFill>
                <a:effectLst/>
                <a:uFillTx/>
                <a:latin typeface="Freeway Gothic"/>
              </a:rPr>
              <a:t>Platforms, Courses and Certs</a:t>
            </a:r>
            <a:endParaRPr lang="en-US" sz="4000" b="0" u="none" strike="noStrik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248" name="PlaceHolder 2"/>
          <p:cNvSpPr>
            <a:spLocks noGrp="1"/>
          </p:cNvSpPr>
          <p:nvPr>
            <p:ph/>
          </p:nvPr>
        </p:nvSpPr>
        <p:spPr>
          <a:xfrm>
            <a:off x="838080" y="1447920"/>
            <a:ext cx="10515240" cy="504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rmAutofit/>
          </a:bodyPr>
          <a:lstStyle/>
          <a:p>
            <a:pPr indent="0" algn="ctr" defTabSz="91440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2800" b="0" u="none" strike="noStrike" dirty="0">
                <a:solidFill>
                  <a:schemeClr val="accent5"/>
                </a:solidFill>
                <a:effectLst/>
                <a:uFillTx/>
                <a:latin typeface="Freeway Gothic"/>
              </a:rPr>
              <a:t>The following courses can introduce you to Incident Response.</a:t>
            </a:r>
            <a:endParaRPr lang="en-US" sz="2800" b="0" u="none" strike="noStrike" dirty="0">
              <a:solidFill>
                <a:schemeClr val="accent5"/>
              </a:solidFill>
              <a:effectLst/>
              <a:uFillTx/>
              <a:latin typeface="Benguiat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81C8BD"/>
              </a:buClr>
              <a:buFont typeface="Arial"/>
              <a:buChar char="•"/>
              <a:tabLst>
                <a:tab pos="0" algn="l"/>
              </a:tabLst>
            </a:pPr>
            <a:r>
              <a:rPr lang="en-US" sz="2000" b="0" u="none" strike="noStrike" dirty="0">
                <a:solidFill>
                  <a:schemeClr val="accent2"/>
                </a:solidFill>
                <a:effectLst/>
                <a:uFillTx/>
                <a:latin typeface="Freeway Gothic"/>
              </a:rPr>
              <a:t>IT Masters/Charles Sturt - </a:t>
            </a:r>
            <a:r>
              <a:rPr lang="en-US" sz="2000" b="0" u="none" strike="noStrike" dirty="0">
                <a:solidFill>
                  <a:schemeClr val="accent5"/>
                </a:solidFill>
                <a:effectLst/>
                <a:uFillTx/>
                <a:latin typeface="Freeway Gothic"/>
              </a:rPr>
              <a:t>Information Security Incident Handling course (FREE!) </a:t>
            </a:r>
            <a:endParaRPr lang="en-US" sz="2000" b="0" u="none" strike="noStrike" dirty="0">
              <a:solidFill>
                <a:schemeClr val="accent5"/>
              </a:solidFill>
              <a:effectLst/>
              <a:uFillTx/>
              <a:latin typeface="Benguiat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81C8BD"/>
              </a:buClr>
              <a:buFont typeface="Arial"/>
              <a:buChar char="•"/>
              <a:tabLst>
                <a:tab pos="0" algn="l"/>
              </a:tabLst>
            </a:pPr>
            <a:r>
              <a:rPr lang="en-US" sz="2000" b="0" u="none" strike="noStrike" dirty="0" err="1">
                <a:solidFill>
                  <a:schemeClr val="accent2"/>
                </a:solidFill>
                <a:effectLst/>
                <a:uFillTx/>
                <a:latin typeface="Freeway Gothic"/>
              </a:rPr>
              <a:t>Antisyhon</a:t>
            </a:r>
            <a:r>
              <a:rPr lang="en-US" sz="2000" b="0" u="none" strike="noStrike" dirty="0">
                <a:solidFill>
                  <a:schemeClr val="accent2"/>
                </a:solidFill>
                <a:effectLst/>
                <a:uFillTx/>
                <a:latin typeface="Freeway Gothic"/>
              </a:rPr>
              <a:t> Training – </a:t>
            </a:r>
            <a:r>
              <a:rPr lang="en-US" sz="2000" b="0" u="none" strike="noStrike" dirty="0">
                <a:solidFill>
                  <a:schemeClr val="accent5"/>
                </a:solidFill>
                <a:effectLst/>
                <a:uFillTx/>
                <a:latin typeface="Freeway Gothic"/>
              </a:rPr>
              <a:t>Digital Forensics and Incident Response</a:t>
            </a:r>
            <a:endParaRPr lang="en-US" sz="2000" b="0" u="none" strike="noStrike" dirty="0">
              <a:solidFill>
                <a:schemeClr val="accent5"/>
              </a:solidFill>
              <a:effectLst/>
              <a:uFillTx/>
              <a:latin typeface="Benguiat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81C8BD"/>
              </a:buClr>
              <a:buFont typeface="Arial"/>
              <a:buChar char="•"/>
              <a:tabLst>
                <a:tab pos="0" algn="l"/>
              </a:tabLst>
            </a:pPr>
            <a:r>
              <a:rPr lang="en-US" sz="2000" b="0" u="none" strike="noStrike" dirty="0" err="1">
                <a:solidFill>
                  <a:schemeClr val="accent2"/>
                </a:solidFill>
                <a:effectLst/>
                <a:uFillTx/>
                <a:latin typeface="Freeway Gothic"/>
              </a:rPr>
              <a:t>Antisyhon</a:t>
            </a:r>
            <a:r>
              <a:rPr lang="en-US" sz="2000" b="0" u="none" strike="noStrike" dirty="0">
                <a:solidFill>
                  <a:schemeClr val="accent2"/>
                </a:solidFill>
                <a:effectLst/>
                <a:uFillTx/>
                <a:latin typeface="Freeway Gothic"/>
              </a:rPr>
              <a:t> Training – </a:t>
            </a:r>
            <a:r>
              <a:rPr lang="en-US" sz="2000" b="0" u="none" strike="noStrike" dirty="0">
                <a:solidFill>
                  <a:schemeClr val="accent5"/>
                </a:solidFill>
                <a:effectLst/>
                <a:uFillTx/>
                <a:latin typeface="Freeway Gothic"/>
              </a:rPr>
              <a:t>Cybersecurity Incident Commander  </a:t>
            </a:r>
            <a:endParaRPr lang="en-US" sz="2000" b="0" u="none" strike="noStrike" dirty="0">
              <a:solidFill>
                <a:schemeClr val="accent5"/>
              </a:solidFill>
              <a:effectLst/>
              <a:uFillTx/>
              <a:latin typeface="Benguiat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en-US" sz="2000" b="0" u="none" strike="noStrike" dirty="0">
              <a:solidFill>
                <a:schemeClr val="accent5"/>
              </a:solidFill>
              <a:effectLst/>
              <a:uFillTx/>
              <a:latin typeface="Benguiat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en-US" sz="2000" b="0" u="none" strike="noStrike" dirty="0">
              <a:solidFill>
                <a:schemeClr val="accent5"/>
              </a:solidFill>
              <a:effectLst/>
              <a:uFillTx/>
              <a:latin typeface="Benguia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8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en-US" sz="4000" b="0" u="none" strike="noStrike">
                <a:solidFill>
                  <a:schemeClr val="accent6"/>
                </a:solidFill>
                <a:effectLst/>
                <a:uFillTx/>
                <a:latin typeface="Freeway Gothic"/>
              </a:rPr>
              <a:t>Books</a:t>
            </a:r>
            <a:endParaRPr lang="en-US" sz="4000" b="0" u="none" strike="noStrik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250" name="PlaceHolder 2"/>
          <p:cNvSpPr>
            <a:spLocks noGrp="1"/>
          </p:cNvSpPr>
          <p:nvPr>
            <p:ph/>
          </p:nvPr>
        </p:nvSpPr>
        <p:spPr>
          <a:xfrm>
            <a:off x="838080" y="1347480"/>
            <a:ext cx="10515240" cy="48290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DEEBF6"/>
              </a:buClr>
              <a:buFont typeface="Arial"/>
              <a:buChar char="•"/>
            </a:pPr>
            <a:r>
              <a:rPr lang="en-US" sz="2400" b="0" u="none" strike="noStrike" dirty="0">
                <a:solidFill>
                  <a:schemeClr val="accent5"/>
                </a:solidFill>
                <a:effectLst/>
                <a:uFillTx/>
                <a:latin typeface="Freeway Gothic"/>
              </a:rPr>
              <a:t>Blue Team Handbook – Don Murdoch</a:t>
            </a: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DEEBF6"/>
              </a:buClr>
              <a:buFont typeface="Arial"/>
              <a:buChar char="•"/>
            </a:pPr>
            <a:r>
              <a:rPr lang="en-US" sz="2400" dirty="0">
                <a:solidFill>
                  <a:schemeClr val="accent5"/>
                </a:solidFill>
                <a:latin typeface="Freeway Gothic"/>
              </a:rPr>
              <a:t>Blue Team Handbook: Incident Response – Don Murdoch</a:t>
            </a:r>
            <a:endParaRPr lang="en-US" sz="2400" b="0" u="none" strike="noStrike" dirty="0">
              <a:solidFill>
                <a:schemeClr val="accent5"/>
              </a:solidFill>
              <a:effectLst/>
              <a:uFillTx/>
              <a:latin typeface="Benguiat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DEEBF6"/>
              </a:buClr>
              <a:buFont typeface="Arial"/>
              <a:buChar char="•"/>
            </a:pPr>
            <a:r>
              <a:rPr lang="en-US" sz="2400" b="0" u="none" strike="noStrike" dirty="0">
                <a:solidFill>
                  <a:schemeClr val="accent5"/>
                </a:solidFill>
                <a:effectLst/>
                <a:uFillTx/>
                <a:latin typeface="Freeway Gothic"/>
              </a:rPr>
              <a:t>Cybersecurity: The Beginner's Guide – Dr. Erdal </a:t>
            </a:r>
            <a:r>
              <a:rPr lang="en-US" sz="2400" b="0" u="none" strike="noStrike" dirty="0" err="1">
                <a:solidFill>
                  <a:schemeClr val="accent5"/>
                </a:solidFill>
                <a:effectLst/>
                <a:uFillTx/>
                <a:latin typeface="Freeway Gothic"/>
              </a:rPr>
              <a:t>Ozkaya</a:t>
            </a:r>
            <a:endParaRPr lang="en-US" sz="2400" b="0" u="none" strike="noStrike" dirty="0">
              <a:solidFill>
                <a:schemeClr val="accent5"/>
              </a:solidFill>
              <a:effectLst/>
              <a:uFillTx/>
              <a:latin typeface="Benguiat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DEEBF6"/>
              </a:buClr>
              <a:buFont typeface="Arial"/>
              <a:buChar char="•"/>
            </a:pPr>
            <a:r>
              <a:rPr lang="en-US" sz="2400" b="0" u="none" strike="noStrike" dirty="0">
                <a:solidFill>
                  <a:schemeClr val="accent5"/>
                </a:solidFill>
                <a:effectLst/>
                <a:uFillTx/>
                <a:latin typeface="Freeway Gothic"/>
              </a:rPr>
              <a:t>Operator Handbook – Joshua Picolet</a:t>
            </a:r>
            <a:endParaRPr lang="en-US" sz="2400" b="0" u="none" strike="noStrike" dirty="0">
              <a:solidFill>
                <a:schemeClr val="accent5"/>
              </a:solidFill>
              <a:effectLst/>
              <a:uFillTx/>
              <a:latin typeface="Benguiat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DEEBF6"/>
              </a:buClr>
              <a:buFont typeface="Arial"/>
              <a:buChar char="•"/>
            </a:pPr>
            <a:r>
              <a:rPr lang="en-US" sz="2400" b="0" u="none" strike="noStrike" dirty="0">
                <a:solidFill>
                  <a:schemeClr val="accent5"/>
                </a:solidFill>
                <a:effectLst/>
                <a:uFillTx/>
                <a:latin typeface="Freeway Gothic"/>
              </a:rPr>
              <a:t>Blue Team Field Manual – Alan White &amp; Ben Clark</a:t>
            </a:r>
            <a:endParaRPr lang="en-US" sz="2400" b="0" u="none" strike="noStrike" dirty="0">
              <a:solidFill>
                <a:schemeClr val="accent5"/>
              </a:solidFill>
              <a:effectLst/>
              <a:uFillTx/>
              <a:latin typeface="Benguiat"/>
            </a:endParaRPr>
          </a:p>
        </p:txBody>
      </p:sp>
      <p:pic>
        <p:nvPicPr>
          <p:cNvPr id="251" name="Graphic 4" descr="Storytelling with solid fill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5211360" y="4632840"/>
            <a:ext cx="1769040" cy="17690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52" name="Picture 2" descr="Blue Team Field Manual (BTFM) (Field Manual Series)"/>
          <p:cNvPicPr/>
          <p:nvPr/>
        </p:nvPicPr>
        <p:blipFill>
          <a:blip r:embed="rId5"/>
          <a:stretch/>
        </p:blipFill>
        <p:spPr>
          <a:xfrm>
            <a:off x="9601200" y="4836960"/>
            <a:ext cx="1210680" cy="16786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53" name="Picture 4" descr="Blue Team Handbook: SOC, SIEM, and Threat Hunting (V1.02): A Condensed  Guide for the Security Operations Team and Threat Hunter"/>
          <p:cNvPicPr/>
          <p:nvPr/>
        </p:nvPicPr>
        <p:blipFill>
          <a:blip r:embed="rId6"/>
          <a:stretch/>
        </p:blipFill>
        <p:spPr>
          <a:xfrm>
            <a:off x="1485360" y="4825080"/>
            <a:ext cx="1158840" cy="16556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54" name="Picture 8" descr="Operator Handbook: Red Team + OSINT + Blue Team Reference"/>
          <p:cNvPicPr/>
          <p:nvPr/>
        </p:nvPicPr>
        <p:blipFill>
          <a:blip r:embed="rId7"/>
          <a:stretch/>
        </p:blipFill>
        <p:spPr>
          <a:xfrm>
            <a:off x="8001000" y="4836960"/>
            <a:ext cx="1092240" cy="16380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55" name="Picture 10" descr="Cybersecurity: The Beginner's Guide: A comprehensive guide to getting  started in cybersecurity"/>
          <p:cNvPicPr/>
          <p:nvPr/>
        </p:nvPicPr>
        <p:blipFill>
          <a:blip r:embed="rId8"/>
          <a:stretch/>
        </p:blipFill>
        <p:spPr>
          <a:xfrm>
            <a:off x="3407040" y="4836960"/>
            <a:ext cx="1341000" cy="165564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0" grpId="0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80B19E-F895-AB08-2143-243BCA3716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PlaceHolder 1">
            <a:extLst>
              <a:ext uri="{FF2B5EF4-FFF2-40B4-BE49-F238E27FC236}">
                <a16:creationId xmlns:a16="http://schemas.microsoft.com/office/drawing/2014/main" id="{1307067B-96F6-A632-9262-7CBB33442E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224" y="365040"/>
            <a:ext cx="11073284" cy="1325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en-US" sz="4000" b="0" u="none" strike="noStrike" dirty="0">
                <a:solidFill>
                  <a:schemeClr val="accent6"/>
                </a:solidFill>
                <a:effectLst/>
                <a:uFillTx/>
                <a:latin typeface="Freeway Gothic"/>
              </a:rPr>
              <a:t>Jump-Start Your Incident Response</a:t>
            </a:r>
            <a:endParaRPr lang="en-US" sz="4000" b="0" u="none" strike="noStrike" dirty="0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257" name="PlaceHolder 2">
            <a:extLst>
              <a:ext uri="{FF2B5EF4-FFF2-40B4-BE49-F238E27FC236}">
                <a16:creationId xmlns:a16="http://schemas.microsoft.com/office/drawing/2014/main" id="{AA7B1D84-059A-D554-0D29-44D229CB3CE8}"/>
              </a:ext>
            </a:extLst>
          </p:cNvPr>
          <p:cNvSpPr>
            <a:spLocks noGrp="1"/>
          </p:cNvSpPr>
          <p:nvPr>
            <p:ph/>
          </p:nvPr>
        </p:nvSpPr>
        <p:spPr>
          <a:xfrm>
            <a:off x="838080" y="1825560"/>
            <a:ext cx="11193120" cy="43509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28600" indent="-228600">
              <a:spcBef>
                <a:spcPts val="1001"/>
              </a:spcBef>
              <a:buClr>
                <a:srgbClr val="5B9BD5"/>
              </a:buClr>
              <a:buFont typeface="Arial"/>
              <a:buChar char="•"/>
            </a:pPr>
            <a:r>
              <a:rPr lang="en-US" sz="2800" u="sng" dirty="0">
                <a:solidFill>
                  <a:schemeClr val="accent6"/>
                </a:solidFill>
                <a:latin typeface="Freeway Gothic"/>
                <a:hlinkClick r:id="rId3"/>
              </a:rPr>
              <a:t>https://www.frsecure.com/resources/</a:t>
            </a:r>
            <a:endParaRPr lang="en-US" sz="2800" u="sng" dirty="0">
              <a:solidFill>
                <a:schemeClr val="accent6"/>
              </a:solidFill>
              <a:latin typeface="Freeway Gothic"/>
            </a:endParaRPr>
          </a:p>
          <a:p>
            <a:pPr marL="228600" indent="-228600">
              <a:spcBef>
                <a:spcPts val="1001"/>
              </a:spcBef>
              <a:buClr>
                <a:srgbClr val="5B9BD5"/>
              </a:buClr>
              <a:buFont typeface="Arial"/>
              <a:buChar char="•"/>
            </a:pPr>
            <a:r>
              <a:rPr lang="en-US" sz="2800" u="sng" dirty="0">
                <a:solidFill>
                  <a:schemeClr val="accent6"/>
                </a:solidFill>
                <a:hlinkClick r:id="rId4"/>
              </a:rPr>
              <a:t>https://www.gitlab.com/syntax-ir/playbooks</a:t>
            </a:r>
            <a:endParaRPr lang="en-US" sz="2800" dirty="0">
              <a:solidFill>
                <a:schemeClr val="accent5"/>
              </a:solidFill>
              <a:latin typeface="Benguiat"/>
            </a:endParaRPr>
          </a:p>
          <a:p>
            <a:pPr marL="228600" indent="-228600">
              <a:spcBef>
                <a:spcPts val="1001"/>
              </a:spcBef>
              <a:buClr>
                <a:srgbClr val="5B9BD5"/>
              </a:buClr>
              <a:buFont typeface="Arial"/>
              <a:buChar char="•"/>
            </a:pPr>
            <a:r>
              <a:rPr lang="en-US" sz="2800" u="sng" dirty="0">
                <a:solidFill>
                  <a:schemeClr val="accent6"/>
                </a:solidFill>
                <a:latin typeface="Freeway Gothic"/>
                <a:hlinkClick r:id="rId5"/>
              </a:rPr>
              <a:t>https://learn.microsoft.com/en-us/security/operations/incident-response-playbooks</a:t>
            </a:r>
            <a:endParaRPr lang="en-US" sz="2800" u="sng" dirty="0">
              <a:solidFill>
                <a:schemeClr val="accent6"/>
              </a:solidFill>
              <a:latin typeface="Freeway Gothic"/>
            </a:endParaRPr>
          </a:p>
          <a:p>
            <a:pPr marL="228600" indent="-228600">
              <a:spcBef>
                <a:spcPts val="1001"/>
              </a:spcBef>
              <a:buClr>
                <a:srgbClr val="5B9BD5"/>
              </a:buClr>
              <a:buFont typeface="Arial"/>
              <a:buChar char="•"/>
            </a:pPr>
            <a:r>
              <a:rPr lang="en-US" sz="2800" u="sng" dirty="0">
                <a:solidFill>
                  <a:schemeClr val="accent6"/>
                </a:solidFill>
                <a:latin typeface="Freeway Gothic"/>
                <a:hlinkClick r:id="rId6"/>
              </a:rPr>
              <a:t>https://www.github.com/socfortress/Playbooks</a:t>
            </a:r>
            <a:endParaRPr lang="en-US" sz="2800" u="sng" dirty="0">
              <a:solidFill>
                <a:schemeClr val="accent6"/>
              </a:solidFill>
              <a:latin typeface="Freeway Gothic"/>
            </a:endParaRPr>
          </a:p>
          <a:p>
            <a:pPr marL="228600" indent="-228600">
              <a:spcBef>
                <a:spcPts val="1001"/>
              </a:spcBef>
              <a:buClr>
                <a:srgbClr val="5B9BD5"/>
              </a:buClr>
              <a:buFont typeface="Arial"/>
              <a:buChar char="•"/>
            </a:pPr>
            <a:r>
              <a:rPr lang="en-US" sz="2800" u="sng" dirty="0">
                <a:solidFill>
                  <a:schemeClr val="accent6"/>
                </a:solidFill>
                <a:latin typeface="Freeway Gothic"/>
              </a:rPr>
              <a:t>https://</a:t>
            </a:r>
            <a:r>
              <a:rPr lang="en-US" sz="2800" u="sng" dirty="0" err="1">
                <a:solidFill>
                  <a:schemeClr val="accent6"/>
                </a:solidFill>
                <a:latin typeface="Freeway Gothic"/>
              </a:rPr>
              <a:t>www.github.com</a:t>
            </a:r>
            <a:r>
              <a:rPr lang="en-US" sz="2800" u="sng" dirty="0">
                <a:solidFill>
                  <a:schemeClr val="accent6"/>
                </a:solidFill>
                <a:latin typeface="Freeway Gothic"/>
              </a:rPr>
              <a:t>/</a:t>
            </a:r>
            <a:r>
              <a:rPr lang="en-US" sz="2800" u="sng" dirty="0" err="1">
                <a:solidFill>
                  <a:schemeClr val="accent6"/>
                </a:solidFill>
                <a:latin typeface="Freeway Gothic"/>
              </a:rPr>
              <a:t>luduslibrum</a:t>
            </a:r>
            <a:r>
              <a:rPr lang="en-US" sz="2800" u="sng" dirty="0">
                <a:solidFill>
                  <a:schemeClr val="accent6"/>
                </a:solidFill>
                <a:latin typeface="Freeway Gothic"/>
              </a:rPr>
              <a:t>/awesome-playbooks</a:t>
            </a:r>
          </a:p>
          <a:p>
            <a:pPr marL="228600" indent="-228600">
              <a:spcBef>
                <a:spcPts val="1001"/>
              </a:spcBef>
              <a:buClr>
                <a:srgbClr val="5B9BD5"/>
              </a:buClr>
              <a:buFont typeface="Arial"/>
              <a:buChar char="•"/>
            </a:pPr>
            <a:endParaRPr lang="en-US" sz="2800" u="sng" dirty="0">
              <a:solidFill>
                <a:schemeClr val="accent6"/>
              </a:solidFill>
              <a:latin typeface="Freeway Gothic"/>
            </a:endParaRPr>
          </a:p>
          <a:p>
            <a:pPr marL="228600" indent="-228600">
              <a:spcBef>
                <a:spcPts val="1001"/>
              </a:spcBef>
              <a:buClr>
                <a:srgbClr val="5B9BD5"/>
              </a:buClr>
              <a:buFont typeface="Arial"/>
              <a:buChar char="•"/>
            </a:pPr>
            <a:endParaRPr lang="en-US" sz="2800" u="sng" dirty="0">
              <a:solidFill>
                <a:schemeClr val="accent6"/>
              </a:solidFill>
              <a:latin typeface="Freewa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12459352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en-US" sz="4000" b="0" u="none" strike="noStrike" dirty="0">
                <a:solidFill>
                  <a:schemeClr val="accent6"/>
                </a:solidFill>
                <a:effectLst/>
                <a:uFillTx/>
                <a:latin typeface="Freeway Gothic"/>
              </a:rPr>
              <a:t>Resources</a:t>
            </a:r>
            <a:endParaRPr lang="en-US" sz="4000" b="0" u="none" strike="noStrike" dirty="0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257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1193120" cy="43509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5B9BD5"/>
              </a:buClr>
              <a:buFont typeface="Arial"/>
              <a:buChar char="•"/>
            </a:pPr>
            <a:r>
              <a:rPr lang="en-US" sz="2800" b="0" u="sng" strike="noStrike" dirty="0">
                <a:solidFill>
                  <a:schemeClr val="accent6"/>
                </a:solidFill>
                <a:effectLst/>
                <a:uFillTx/>
                <a:latin typeface="Freeway Gothic"/>
              </a:rPr>
              <a:t>https://</a:t>
            </a:r>
            <a:r>
              <a:rPr lang="en-US" sz="2800" b="0" u="sng" strike="noStrike" dirty="0" err="1">
                <a:solidFill>
                  <a:schemeClr val="accent6"/>
                </a:solidFill>
                <a:effectLst/>
                <a:uFillTx/>
                <a:latin typeface="Freeway Gothic"/>
              </a:rPr>
              <a:t>itmasters.edu.au</a:t>
            </a:r>
            <a:r>
              <a:rPr lang="en-US" sz="2800" b="0" u="sng" strike="noStrike" dirty="0">
                <a:solidFill>
                  <a:schemeClr val="accent6"/>
                </a:solidFill>
                <a:effectLst/>
                <a:uFillTx/>
                <a:latin typeface="Freeway Gothic"/>
              </a:rPr>
              <a:t>/short-courses/information-security-incident/</a:t>
            </a:r>
            <a:endParaRPr lang="en-US" sz="2800" b="0" u="none" strike="noStrike" dirty="0">
              <a:solidFill>
                <a:schemeClr val="accent5"/>
              </a:solidFill>
              <a:effectLst/>
              <a:uFillTx/>
              <a:latin typeface="Benguiat"/>
            </a:endParaRPr>
          </a:p>
          <a:p>
            <a:pPr marL="228600" indent="-228600">
              <a:spcBef>
                <a:spcPts val="1001"/>
              </a:spcBef>
              <a:buClr>
                <a:srgbClr val="5B9BD5"/>
              </a:buClr>
              <a:buFont typeface="Arial"/>
              <a:buChar char="•"/>
            </a:pPr>
            <a:r>
              <a:rPr lang="en-US" sz="2800" u="sng" dirty="0">
                <a:solidFill>
                  <a:schemeClr val="accent6"/>
                </a:solidFill>
                <a:latin typeface="Freeway Gothic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https://github.com/okhosting/awesome-cyber-security</a:t>
            </a:r>
            <a:endParaRPr lang="en-US" sz="2800" u="sng" dirty="0">
              <a:solidFill>
                <a:schemeClr val="accent6"/>
              </a:solidFill>
              <a:latin typeface="Freeway Gothic"/>
            </a:endParaRPr>
          </a:p>
          <a:p>
            <a:pPr marL="228600" indent="-228600">
              <a:spcBef>
                <a:spcPts val="1001"/>
              </a:spcBef>
              <a:buClr>
                <a:srgbClr val="5B9BD5"/>
              </a:buClr>
              <a:buFont typeface="Arial"/>
              <a:buChar char="•"/>
            </a:pPr>
            <a:r>
              <a:rPr lang="en-US" sz="2800" u="sng" dirty="0">
                <a:solidFill>
                  <a:schemeClr val="accent6"/>
                </a:solidFill>
                <a:latin typeface="Freeway Gothic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https://training.dfirdiva.com/</a:t>
            </a:r>
            <a:endParaRPr lang="en-US" sz="2800" u="sng" dirty="0">
              <a:solidFill>
                <a:schemeClr val="accent6"/>
              </a:solidFill>
              <a:latin typeface="Freeway Gothic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5B9BD5"/>
              </a:buClr>
              <a:buFont typeface="Arial"/>
              <a:buChar char="•"/>
            </a:pPr>
            <a:r>
              <a:rPr lang="en-US" sz="2800" b="0" u="sng" strike="noStrike" dirty="0">
                <a:solidFill>
                  <a:schemeClr val="accent6"/>
                </a:solidFill>
                <a:effectLst/>
                <a:uFillTx/>
                <a:latin typeface="Freeway Gothic"/>
              </a:rPr>
              <a:t>https://</a:t>
            </a:r>
            <a:r>
              <a:rPr lang="en-US" sz="2800" b="0" u="sng" strike="noStrike" dirty="0" err="1">
                <a:solidFill>
                  <a:schemeClr val="accent6"/>
                </a:solidFill>
                <a:effectLst/>
                <a:uFillTx/>
                <a:latin typeface="Freeway Gothic"/>
              </a:rPr>
              <a:t>www.sans.org</a:t>
            </a:r>
            <a:r>
              <a:rPr lang="en-US" sz="2800" b="0" u="sng" strike="noStrike" dirty="0">
                <a:solidFill>
                  <a:schemeClr val="accent6"/>
                </a:solidFill>
                <a:effectLst/>
                <a:uFillTx/>
                <a:latin typeface="Freeway Gothic"/>
              </a:rPr>
              <a:t>/white-papers/33901/</a:t>
            </a:r>
            <a:endParaRPr lang="en-US" sz="2800" b="0" u="none" strike="noStrike" dirty="0">
              <a:solidFill>
                <a:schemeClr val="accent5"/>
              </a:solidFill>
              <a:effectLst/>
              <a:uFillTx/>
              <a:latin typeface="Benguiat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en-US" sz="2800" b="0" u="none" strike="noStrike" dirty="0">
              <a:solidFill>
                <a:schemeClr val="accent5"/>
              </a:solidFill>
              <a:effectLst/>
              <a:uFillTx/>
              <a:latin typeface="Benguia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AE584A-7356-834E-2F39-C6C6E6205D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>
            <a:extLst>
              <a:ext uri="{FF2B5EF4-FFF2-40B4-BE49-F238E27FC236}">
                <a16:creationId xmlns:a16="http://schemas.microsoft.com/office/drawing/2014/main" id="{CB702568-770B-6E25-B7F6-5D35B6C8D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rmAutofit fontScale="90000"/>
          </a:bodyPr>
          <a:lstStyle/>
          <a:p>
            <a:r>
              <a:rPr lang="en-US" sz="6000" b="0" u="none" strike="noStrike" dirty="0">
                <a:solidFill>
                  <a:schemeClr val="accent6"/>
                </a:solidFill>
                <a:effectLst/>
                <a:uFillTx/>
                <a:latin typeface="Freeway Gothic"/>
              </a:rPr>
              <a:t>Incident Response is</a:t>
            </a:r>
            <a:br>
              <a:rPr lang="en-US" sz="6000" b="0" u="none" strike="noStrike" dirty="0">
                <a:solidFill>
                  <a:schemeClr val="accent6"/>
                </a:solidFill>
                <a:effectLst/>
                <a:uFillTx/>
                <a:latin typeface="Freeway Gothic"/>
              </a:rPr>
            </a:br>
            <a:r>
              <a:rPr lang="en-US" sz="6000" b="0" u="none" strike="noStrike" dirty="0">
                <a:solidFill>
                  <a:schemeClr val="accent6"/>
                </a:solidFill>
                <a:effectLst/>
                <a:uFillTx/>
                <a:latin typeface="Freeway Gothic"/>
              </a:rPr>
              <a:t>one of the most </a:t>
            </a:r>
            <a:r>
              <a:rPr lang="en-US" sz="6000" u="sng" dirty="0">
                <a:solidFill>
                  <a:srgbClr val="ECDB25"/>
                </a:solidFill>
                <a:latin typeface="Freeway Gothic"/>
              </a:rPr>
              <a:t>IMPORTANT</a:t>
            </a:r>
            <a:r>
              <a:rPr lang="en-US" sz="6000" dirty="0">
                <a:solidFill>
                  <a:schemeClr val="accent6"/>
                </a:solidFill>
              </a:rPr>
              <a:t> pieces of the Security Puzzle!</a:t>
            </a:r>
            <a:endParaRPr lang="en-US" sz="6000" b="0" u="sng" strike="noStrike" dirty="0">
              <a:solidFill>
                <a:srgbClr val="ECDB25"/>
              </a:solidFill>
              <a:effectLst/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7226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0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2CF1BF-5A3E-46AE-3584-F002F15BCC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>
            <a:extLst>
              <a:ext uri="{FF2B5EF4-FFF2-40B4-BE49-F238E27FC236}">
                <a16:creationId xmlns:a16="http://schemas.microsoft.com/office/drawing/2014/main" id="{6D2DD009-9A3E-4135-533F-16AE893A5B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rm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en-US" sz="4000" b="0" u="none" strike="noStrike" dirty="0">
                <a:solidFill>
                  <a:schemeClr val="accent1"/>
                </a:solidFill>
                <a:effectLst/>
                <a:uFillTx/>
                <a:latin typeface="Freeway Gothic"/>
              </a:rPr>
              <a:t>About the Presenter </a:t>
            </a:r>
            <a:endParaRPr lang="en-US" sz="4000" b="0" u="none" strike="noStrike" dirty="0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97" name="PlaceHolder 2">
            <a:extLst>
              <a:ext uri="{FF2B5EF4-FFF2-40B4-BE49-F238E27FC236}">
                <a16:creationId xmlns:a16="http://schemas.microsoft.com/office/drawing/2014/main" id="{58A5133C-885E-996A-8B32-95F327695967}"/>
              </a:ext>
            </a:extLst>
          </p:cNvPr>
          <p:cNvSpPr>
            <a:spLocks noGrp="1"/>
          </p:cNvSpPr>
          <p:nvPr>
            <p:ph/>
          </p:nvPr>
        </p:nvSpPr>
        <p:spPr>
          <a:xfrm>
            <a:off x="595440" y="1825560"/>
            <a:ext cx="7007616" cy="46670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rmAutofit/>
          </a:bodyPr>
          <a:lstStyle/>
          <a:p>
            <a:pPr marL="228600" indent="-228600">
              <a:spcBef>
                <a:spcPts val="1001"/>
              </a:spcBef>
              <a:buClr>
                <a:srgbClr val="686EA0"/>
              </a:buClr>
              <a:buFont typeface="Arial"/>
              <a:buChar char="•"/>
            </a:pPr>
            <a:r>
              <a:rPr lang="en-US" sz="2900" b="1" dirty="0" err="1"/>
              <a:t>Samunoske</a:t>
            </a:r>
            <a:endParaRPr lang="en-US" sz="2900" dirty="0">
              <a:solidFill>
                <a:schemeClr val="accent5"/>
              </a:solidFill>
              <a:latin typeface="Benguiat"/>
            </a:endParaRPr>
          </a:p>
          <a:p>
            <a:pPr marL="685800" lvl="1" indent="-228600" defTabSz="914400">
              <a:lnSpc>
                <a:spcPct val="90000"/>
              </a:lnSpc>
              <a:spcBef>
                <a:spcPts val="499"/>
              </a:spcBef>
              <a:buClr>
                <a:srgbClr val="DEEBF6"/>
              </a:buClr>
              <a:buFont typeface="Arial"/>
              <a:buChar char="•"/>
            </a:pPr>
            <a:r>
              <a:rPr lang="en-US" sz="2900" b="0" u="none" strike="noStrike" dirty="0">
                <a:solidFill>
                  <a:schemeClr val="accent5"/>
                </a:solidFill>
                <a:effectLst/>
                <a:uFillTx/>
                <a:latin typeface="Freeway Gothic"/>
              </a:rPr>
              <a:t>Security Operations</a:t>
            </a:r>
          </a:p>
          <a:p>
            <a:pPr marL="685800" lvl="1" indent="-228600" defTabSz="914400">
              <a:lnSpc>
                <a:spcPct val="90000"/>
              </a:lnSpc>
              <a:spcBef>
                <a:spcPts val="499"/>
              </a:spcBef>
              <a:buClr>
                <a:srgbClr val="DEEBF6"/>
              </a:buClr>
              <a:buFont typeface="Arial"/>
              <a:buChar char="•"/>
            </a:pPr>
            <a:r>
              <a:rPr lang="en-US" sz="2900" b="0" u="none" strike="noStrike" dirty="0">
                <a:solidFill>
                  <a:schemeClr val="accent5"/>
                </a:solidFill>
                <a:effectLst/>
                <a:uFillTx/>
                <a:latin typeface="Freeway Gothic"/>
              </a:rPr>
              <a:t>Security Advocate</a:t>
            </a:r>
          </a:p>
          <a:p>
            <a:pPr marL="685800" lvl="1" indent="-228600" defTabSz="914400">
              <a:lnSpc>
                <a:spcPct val="90000"/>
              </a:lnSpc>
              <a:spcBef>
                <a:spcPts val="499"/>
              </a:spcBef>
              <a:buClr>
                <a:srgbClr val="DEEBF6"/>
              </a:buClr>
              <a:buFont typeface="Arial"/>
              <a:buChar char="•"/>
            </a:pPr>
            <a:r>
              <a:rPr lang="en-US" sz="2900" dirty="0">
                <a:solidFill>
                  <a:schemeClr val="accent5"/>
                </a:solidFill>
                <a:latin typeface="Freeway Gothic"/>
              </a:rPr>
              <a:t>Security Trainer</a:t>
            </a:r>
          </a:p>
          <a:p>
            <a:pPr marL="685800" lvl="1" indent="-228600" defTabSz="914400">
              <a:lnSpc>
                <a:spcPct val="90000"/>
              </a:lnSpc>
              <a:spcBef>
                <a:spcPts val="499"/>
              </a:spcBef>
              <a:buClr>
                <a:srgbClr val="DEEBF6"/>
              </a:buClr>
              <a:buFont typeface="Arial"/>
              <a:buChar char="•"/>
            </a:pPr>
            <a:r>
              <a:rPr lang="en-US" sz="2900" b="0" u="none" strike="noStrike" dirty="0">
                <a:solidFill>
                  <a:schemeClr val="accent5"/>
                </a:solidFill>
                <a:effectLst/>
                <a:uFillTx/>
                <a:latin typeface="Freeway Gothic"/>
              </a:rPr>
              <a:t>Security Leader</a:t>
            </a:r>
          </a:p>
          <a:p>
            <a:pPr marL="228600" indent="-228600">
              <a:spcBef>
                <a:spcPts val="1001"/>
              </a:spcBef>
              <a:buClr>
                <a:srgbClr val="686EA0"/>
              </a:buClr>
              <a:buFont typeface="Arial"/>
              <a:buChar char="•"/>
            </a:pPr>
            <a:r>
              <a:rPr lang="en-US" sz="2900" b="1" dirty="0"/>
              <a:t>Contact</a:t>
            </a:r>
            <a:endParaRPr lang="en-US" sz="2900" dirty="0">
              <a:solidFill>
                <a:srgbClr val="686EA0"/>
              </a:solidFill>
              <a:latin typeface="Freeway Gothic"/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685800" lvl="1" indent="-228600" defTabSz="914400">
              <a:lnSpc>
                <a:spcPct val="90000"/>
              </a:lnSpc>
              <a:spcBef>
                <a:spcPts val="499"/>
              </a:spcBef>
              <a:buClr>
                <a:srgbClr val="DEEBF6"/>
              </a:buClr>
              <a:buFont typeface="Arial"/>
              <a:buChar char="•"/>
            </a:pPr>
            <a:r>
              <a:rPr lang="en-US" sz="2900" dirty="0">
                <a:solidFill>
                  <a:srgbClr val="F8A28B"/>
                </a:solidFill>
                <a:latin typeface="Freeway Gothic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www.ilovesec.com</a:t>
            </a:r>
            <a:endParaRPr lang="en-US" sz="2900" dirty="0">
              <a:solidFill>
                <a:srgbClr val="F8A28B"/>
              </a:solidFill>
              <a:latin typeface="Freeway Gothic"/>
            </a:endParaRPr>
          </a:p>
          <a:p>
            <a:pPr marL="685800" lvl="1" indent="-228600" defTabSz="914400">
              <a:lnSpc>
                <a:spcPct val="90000"/>
              </a:lnSpc>
              <a:spcBef>
                <a:spcPts val="499"/>
              </a:spcBef>
              <a:buClr>
                <a:srgbClr val="DEEBF6"/>
              </a:buClr>
              <a:buFont typeface="Arial"/>
              <a:buChar char="•"/>
            </a:pPr>
            <a:r>
              <a:rPr lang="en-US" sz="2900" dirty="0" err="1">
                <a:solidFill>
                  <a:srgbClr val="F8A28B"/>
                </a:solidFill>
                <a:latin typeface="Freeway Gothic"/>
              </a:rPr>
              <a:t>samunoske@ilovesec.com</a:t>
            </a:r>
            <a:endParaRPr lang="en-US" sz="2900" dirty="0">
              <a:solidFill>
                <a:srgbClr val="F8A28B"/>
              </a:solidFill>
              <a:latin typeface="Freeway Gothic"/>
            </a:endParaRPr>
          </a:p>
          <a:p>
            <a:pPr marL="685800" lvl="1" indent="-228600" defTabSz="914400">
              <a:lnSpc>
                <a:spcPct val="90000"/>
              </a:lnSpc>
              <a:spcBef>
                <a:spcPts val="499"/>
              </a:spcBef>
              <a:buClr>
                <a:srgbClr val="DEEBF6"/>
              </a:buClr>
              <a:buFont typeface="Arial"/>
              <a:buChar char="•"/>
            </a:pPr>
            <a:endParaRPr lang="en-US" sz="2900" dirty="0">
              <a:solidFill>
                <a:srgbClr val="F8A28B"/>
              </a:solidFill>
              <a:latin typeface="Freeway Gothic"/>
            </a:endParaRPr>
          </a:p>
          <a:p>
            <a:pPr marL="685800" lvl="1" indent="-228600" defTabSz="914400">
              <a:lnSpc>
                <a:spcPct val="90000"/>
              </a:lnSpc>
              <a:spcBef>
                <a:spcPts val="499"/>
              </a:spcBef>
              <a:buClr>
                <a:srgbClr val="DEEBF6"/>
              </a:buClr>
              <a:buFont typeface="Arial"/>
              <a:buChar char="•"/>
            </a:pPr>
            <a:endParaRPr lang="en-US" sz="2800" dirty="0">
              <a:solidFill>
                <a:schemeClr val="accent5"/>
              </a:solidFill>
              <a:latin typeface="Benguiat"/>
            </a:endParaRPr>
          </a:p>
          <a:p>
            <a:pPr marL="685800" lvl="1" indent="-228600" defTabSz="914400">
              <a:lnSpc>
                <a:spcPct val="90000"/>
              </a:lnSpc>
              <a:spcBef>
                <a:spcPts val="499"/>
              </a:spcBef>
              <a:buClr>
                <a:srgbClr val="DEEBF6"/>
              </a:buClr>
              <a:buFont typeface="Arial"/>
              <a:buChar char="•"/>
            </a:pPr>
            <a:endParaRPr lang="en-US" sz="2800" dirty="0">
              <a:solidFill>
                <a:schemeClr val="accent5"/>
              </a:solidFill>
              <a:latin typeface="Benguia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C01110-E7C9-0B3B-9EF1-5D0AD5C83A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03056" y="1027620"/>
            <a:ext cx="3791785" cy="505571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882877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" grpId="0" uiExpand="1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6B74B4-91C8-F7F3-6206-E3F77404F0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4B16F975-7C63-3AFF-9AEE-CFC5CBA46F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15" r="12115"/>
          <a:stretch/>
        </p:blipFill>
        <p:spPr bwMode="auto">
          <a:xfrm>
            <a:off x="1652787" y="1347597"/>
            <a:ext cx="8886426" cy="4831994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PlaceHolder 1">
            <a:extLst>
              <a:ext uri="{FF2B5EF4-FFF2-40B4-BE49-F238E27FC236}">
                <a16:creationId xmlns:a16="http://schemas.microsoft.com/office/drawing/2014/main" id="{E8A90B1B-E443-D201-8CD7-89E16EF9BF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379" y="198708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en-US" sz="4000" b="0" u="none" strike="noStrike" dirty="0">
                <a:solidFill>
                  <a:schemeClr val="accent6"/>
                </a:solidFill>
                <a:effectLst/>
                <a:uFillTx/>
                <a:latin typeface="Freeway Gothic"/>
              </a:rPr>
              <a:t>And finally…</a:t>
            </a:r>
            <a:endParaRPr lang="en-US" sz="4000" b="0" u="none" strike="noStrike" dirty="0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32175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089558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528896-5E85-9FD5-10EF-C67F732ADF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Well Thats Like Your Opinion Man GIFs | Tenor">
            <a:extLst>
              <a:ext uri="{FF2B5EF4-FFF2-40B4-BE49-F238E27FC236}">
                <a16:creationId xmlns:a16="http://schemas.microsoft.com/office/drawing/2014/main" id="{CFA3DFD6-570B-08ED-4B2C-BB04510ED4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973" y="751560"/>
            <a:ext cx="9848053" cy="5354879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03475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en-US" sz="4000" b="0" u="none" strike="noStrike">
                <a:solidFill>
                  <a:schemeClr val="accent6"/>
                </a:solidFill>
                <a:effectLst/>
                <a:uFillTx/>
                <a:latin typeface="Freeway Gothic"/>
              </a:rPr>
              <a:t>Terminology</a:t>
            </a:r>
            <a:endParaRPr lang="en-US" sz="4000" b="0" u="none" strike="noStrik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rmAutofit/>
          </a:bodyPr>
          <a:lstStyle/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3600" b="0" u="none" strike="noStrike" dirty="0">
                <a:solidFill>
                  <a:schemeClr val="accent5"/>
                </a:solidFill>
                <a:effectLst/>
                <a:uFillTx/>
                <a:latin typeface="Freeway Gothic"/>
              </a:rPr>
              <a:t>Let's get started with some terminology and concepts related to the world of </a:t>
            </a:r>
            <a:endParaRPr lang="en-US" sz="3600" b="0" u="none" strike="noStrike" dirty="0">
              <a:solidFill>
                <a:schemeClr val="accent5"/>
              </a:solidFill>
              <a:effectLst/>
              <a:uFillTx/>
              <a:latin typeface="Benguiat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en-US" sz="3600" b="0" u="none" strike="noStrike" dirty="0">
              <a:solidFill>
                <a:schemeClr val="accent4"/>
              </a:solidFill>
              <a:effectLst/>
              <a:uFillTx/>
              <a:latin typeface="Freeway Gothic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6000" b="0" u="none" strike="noStrike" dirty="0">
                <a:solidFill>
                  <a:schemeClr val="accent4"/>
                </a:solidFill>
                <a:effectLst/>
                <a:uFillTx/>
                <a:latin typeface="Freeway Gothic"/>
              </a:rPr>
              <a:t>Incident</a:t>
            </a: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6000" b="0" u="none" strike="noStrike" dirty="0">
                <a:solidFill>
                  <a:schemeClr val="accent4"/>
                </a:solidFill>
                <a:effectLst/>
                <a:uFillTx/>
                <a:latin typeface="Freeway Gothic"/>
              </a:rPr>
              <a:t>Response</a:t>
            </a:r>
            <a:endParaRPr lang="en-US" sz="6000" b="0" u="none" strike="noStrike" dirty="0">
              <a:solidFill>
                <a:schemeClr val="accent5"/>
              </a:solidFill>
              <a:effectLst/>
              <a:uFillTx/>
              <a:latin typeface="Benguiat"/>
            </a:endParaRPr>
          </a:p>
        </p:txBody>
      </p:sp>
      <p:pic>
        <p:nvPicPr>
          <p:cNvPr id="78" name="Graphic 4" descr="Books with solid fill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7989120" y="3157920"/>
            <a:ext cx="2434680" cy="243468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en-US" sz="4000" b="0" u="none" strike="noStrike">
                <a:solidFill>
                  <a:schemeClr val="accent6"/>
                </a:solidFill>
                <a:effectLst/>
                <a:uFillTx/>
                <a:latin typeface="Freeway Gothic"/>
              </a:rPr>
              <a:t>Security Incidents?</a:t>
            </a:r>
            <a:endParaRPr lang="en-US" sz="4000" b="0" u="none" strike="noStrik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/>
          </p:nvPr>
        </p:nvSpPr>
        <p:spPr>
          <a:xfrm>
            <a:off x="838080" y="1469497"/>
            <a:ext cx="10515240" cy="45010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28600" indent="-228600" defTabSz="914400">
              <a:lnSpc>
                <a:spcPct val="150000"/>
              </a:lnSpc>
              <a:spcBef>
                <a:spcPts val="1001"/>
              </a:spcBef>
              <a:buClr>
                <a:srgbClr val="F8A28B"/>
              </a:buClr>
              <a:buFont typeface="Arial"/>
              <a:buChar char="•"/>
            </a:pPr>
            <a:r>
              <a:rPr lang="en-US" sz="2400" b="0" u="none" strike="noStrike" dirty="0">
                <a:solidFill>
                  <a:srgbClr val="F8A28B"/>
                </a:solidFill>
                <a:effectLst/>
                <a:uFillTx/>
                <a:latin typeface="Freeway Gothic"/>
              </a:rPr>
              <a:t>How do we classify?</a:t>
            </a:r>
            <a:endParaRPr lang="en-US" sz="2400" b="0" u="none" strike="noStrike" dirty="0">
              <a:solidFill>
                <a:schemeClr val="accent5"/>
              </a:solidFill>
              <a:effectLst/>
              <a:uFillTx/>
              <a:latin typeface="Benguiat"/>
            </a:endParaRPr>
          </a:p>
          <a:p>
            <a:pPr marL="685800" lvl="1" indent="-228600" defTabSz="914400">
              <a:lnSpc>
                <a:spcPct val="150000"/>
              </a:lnSpc>
              <a:spcBef>
                <a:spcPts val="499"/>
              </a:spcBef>
              <a:buClr>
                <a:srgbClr val="DEEBF6"/>
              </a:buClr>
              <a:buFont typeface="Arial"/>
              <a:buChar char="•"/>
            </a:pPr>
            <a:r>
              <a:rPr lang="en-US" sz="2400" b="0" u="none" strike="noStrike" dirty="0">
                <a:solidFill>
                  <a:schemeClr val="accent5"/>
                </a:solidFill>
                <a:effectLst/>
                <a:uFillTx/>
                <a:latin typeface="Freeway Gothic"/>
              </a:rPr>
              <a:t>Not always defined the same in every organization.</a:t>
            </a:r>
            <a:endParaRPr lang="en-US" sz="2400" b="0" u="none" strike="noStrike" dirty="0">
              <a:solidFill>
                <a:schemeClr val="accent5"/>
              </a:solidFill>
              <a:effectLst/>
              <a:uFillTx/>
              <a:latin typeface="Benguiat"/>
            </a:endParaRPr>
          </a:p>
          <a:p>
            <a:pPr marL="685800" lvl="1" indent="-228600" defTabSz="914400">
              <a:lnSpc>
                <a:spcPct val="150000"/>
              </a:lnSpc>
              <a:spcBef>
                <a:spcPts val="499"/>
              </a:spcBef>
              <a:buClr>
                <a:srgbClr val="DEEBF6"/>
              </a:buClr>
              <a:buFont typeface="Arial"/>
              <a:buChar char="•"/>
            </a:pPr>
            <a:r>
              <a:rPr lang="en-US" sz="2400" b="0" u="none" strike="noStrike" dirty="0">
                <a:solidFill>
                  <a:schemeClr val="accent5"/>
                </a:solidFill>
                <a:effectLst/>
                <a:uFillTx/>
                <a:latin typeface="Freeway Gothic"/>
              </a:rPr>
              <a:t>This will depend on your organization’s risk tolerance but typically depends on criteria relevant to the organization.</a:t>
            </a:r>
            <a:endParaRPr lang="en-US" sz="2400" b="0" u="none" strike="noStrike" dirty="0">
              <a:solidFill>
                <a:schemeClr val="accent5"/>
              </a:solidFill>
              <a:effectLst/>
              <a:uFillTx/>
              <a:latin typeface="Benguiat"/>
            </a:endParaRPr>
          </a:p>
          <a:p>
            <a:pPr marL="685800" lvl="1" indent="-228600" defTabSz="914400">
              <a:lnSpc>
                <a:spcPct val="150000"/>
              </a:lnSpc>
              <a:spcBef>
                <a:spcPts val="499"/>
              </a:spcBef>
              <a:buClr>
                <a:srgbClr val="DEEBF6"/>
              </a:buClr>
              <a:buFont typeface="Arial"/>
              <a:buChar char="•"/>
            </a:pPr>
            <a:r>
              <a:rPr lang="en-US" sz="2400" b="0" u="none" strike="noStrike" dirty="0">
                <a:solidFill>
                  <a:schemeClr val="accent5"/>
                </a:solidFill>
                <a:effectLst/>
                <a:uFillTx/>
                <a:latin typeface="Freeway Gothic"/>
              </a:rPr>
              <a:t>Issue differs dependent on how the organization defines it.</a:t>
            </a:r>
            <a:endParaRPr lang="en-US" sz="2400" b="0" u="none" strike="noStrike" dirty="0">
              <a:solidFill>
                <a:schemeClr val="accent5"/>
              </a:solidFill>
              <a:effectLst/>
              <a:uFillTx/>
              <a:latin typeface="Benguiat"/>
            </a:endParaRPr>
          </a:p>
          <a:p>
            <a:pPr marL="685800" lvl="1" indent="-228600" defTabSz="914400">
              <a:lnSpc>
                <a:spcPct val="150000"/>
              </a:lnSpc>
              <a:spcBef>
                <a:spcPts val="499"/>
              </a:spcBef>
              <a:buClr>
                <a:srgbClr val="DEEBF6"/>
              </a:buClr>
              <a:buFont typeface="Arial"/>
              <a:buChar char="•"/>
            </a:pPr>
            <a:r>
              <a:rPr lang="en-US" sz="2400" b="0" u="none" strike="noStrike" dirty="0">
                <a:solidFill>
                  <a:schemeClr val="accent5"/>
                </a:solidFill>
                <a:effectLst/>
                <a:uFillTx/>
                <a:latin typeface="Freeway Gothic"/>
              </a:rPr>
              <a:t>Security Event/Alert != Security Incident</a:t>
            </a:r>
            <a:endParaRPr lang="en-US" sz="2400" b="0" u="none" strike="noStrike" dirty="0">
              <a:solidFill>
                <a:schemeClr val="accent5"/>
              </a:solidFill>
              <a:effectLst/>
              <a:uFillTx/>
              <a:latin typeface="Benguiat"/>
            </a:endParaRPr>
          </a:p>
          <a:p>
            <a:pPr marL="1143000" lvl="2" indent="-228600" defTabSz="914400">
              <a:lnSpc>
                <a:spcPct val="150000"/>
              </a:lnSpc>
              <a:spcBef>
                <a:spcPts val="499"/>
              </a:spcBef>
              <a:buClr>
                <a:srgbClr val="DEEBF6"/>
              </a:buClr>
              <a:buFont typeface="Courier New"/>
              <a:buChar char="o"/>
            </a:pPr>
            <a:r>
              <a:rPr lang="en-US" b="0" u="sng" strike="noStrike" dirty="0">
                <a:solidFill>
                  <a:schemeClr val="accent5"/>
                </a:solidFill>
                <a:effectLst/>
                <a:uFillTx/>
                <a:latin typeface="Freeway Gothic"/>
              </a:rPr>
              <a:t>Never yell “Incident” in a crowded SOC</a:t>
            </a:r>
            <a:endParaRPr lang="en-US" b="0" u="none" strike="noStrike" dirty="0">
              <a:solidFill>
                <a:schemeClr val="accent5"/>
              </a:solidFill>
              <a:effectLst/>
              <a:uFillTx/>
              <a:latin typeface="Benguia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en-US" sz="4000" b="0" u="none" strike="noStrike">
                <a:solidFill>
                  <a:schemeClr val="accent6"/>
                </a:solidFill>
                <a:effectLst/>
                <a:uFillTx/>
                <a:latin typeface="Freeway Gothic"/>
              </a:rPr>
              <a:t>Terminology</a:t>
            </a:r>
            <a:endParaRPr lang="en-US" sz="4000" b="0" u="none" strike="noStrik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/>
          </p:nvPr>
        </p:nvSpPr>
        <p:spPr>
          <a:xfrm>
            <a:off x="838080" y="1690560"/>
            <a:ext cx="10515240" cy="49852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rmAutofit fontScale="32500" lnSpcReduction="20000"/>
          </a:bodyPr>
          <a:lstStyle/>
          <a:p>
            <a:pPr defTabSz="914400">
              <a:lnSpc>
                <a:spcPct val="170000"/>
              </a:lnSpc>
              <a:spcBef>
                <a:spcPts val="1001"/>
              </a:spcBef>
              <a:buClr>
                <a:srgbClr val="F8A28B"/>
              </a:buClr>
            </a:pPr>
            <a:r>
              <a:rPr lang="en-US" sz="7200" b="0" u="none" strike="noStrike" dirty="0">
                <a:solidFill>
                  <a:srgbClr val="F8A28B"/>
                </a:solidFill>
                <a:effectLst/>
                <a:uFillTx/>
                <a:latin typeface="Freeway Gothic"/>
              </a:rPr>
              <a:t>Security Event</a:t>
            </a:r>
          </a:p>
          <a:p>
            <a:pPr defTabSz="914400">
              <a:lnSpc>
                <a:spcPct val="170000"/>
              </a:lnSpc>
              <a:spcBef>
                <a:spcPts val="1001"/>
              </a:spcBef>
              <a:buClr>
                <a:srgbClr val="F8A28B"/>
              </a:buClr>
            </a:pPr>
            <a:r>
              <a:rPr lang="en-US" sz="7200" b="0" u="none" strike="noStrike" dirty="0">
                <a:solidFill>
                  <a:schemeClr val="accent5"/>
                </a:solidFill>
                <a:effectLst/>
                <a:uFillTx/>
                <a:latin typeface="Freeway Gothic"/>
              </a:rPr>
              <a:t>Any observable occurrence related to the security of a system or network, encompassing both normal activities and potential threats:</a:t>
            </a:r>
            <a:endParaRPr lang="en-US" sz="7200" dirty="0">
              <a:solidFill>
                <a:schemeClr val="accent5"/>
              </a:solidFill>
              <a:latin typeface="Benguiat"/>
            </a:endParaRPr>
          </a:p>
          <a:p>
            <a:pPr marL="857250" indent="-857250">
              <a:lnSpc>
                <a:spcPct val="170000"/>
              </a:lnSpc>
              <a:spcBef>
                <a:spcPts val="1001"/>
              </a:spcBef>
              <a:buClr>
                <a:srgbClr val="F8A28B"/>
              </a:buClr>
              <a:buFont typeface="Courier New" panose="02070309020205020404" pitchFamily="49" charset="0"/>
              <a:buChar char="o"/>
            </a:pPr>
            <a:r>
              <a:rPr lang="en-US" sz="6400" b="0" u="none" strike="noStrike" dirty="0">
                <a:solidFill>
                  <a:schemeClr val="accent5"/>
                </a:solidFill>
                <a:effectLst/>
                <a:uFillTx/>
                <a:latin typeface="Freeway Gothic"/>
              </a:rPr>
              <a:t>Successful or Failed Logon Attempts</a:t>
            </a:r>
            <a:endParaRPr lang="en-US" sz="6400" dirty="0">
              <a:solidFill>
                <a:schemeClr val="accent5"/>
              </a:solidFill>
              <a:latin typeface="Benguiat"/>
            </a:endParaRPr>
          </a:p>
          <a:p>
            <a:pPr marL="857250" indent="-857250">
              <a:lnSpc>
                <a:spcPct val="170000"/>
              </a:lnSpc>
              <a:spcBef>
                <a:spcPts val="1001"/>
              </a:spcBef>
              <a:buClr>
                <a:srgbClr val="F8A28B"/>
              </a:buClr>
              <a:buFont typeface="Courier New" panose="02070309020205020404" pitchFamily="49" charset="0"/>
              <a:buChar char="o"/>
            </a:pPr>
            <a:r>
              <a:rPr lang="en-US" sz="6400" b="0" u="none" strike="noStrike" dirty="0">
                <a:solidFill>
                  <a:schemeClr val="accent5"/>
                </a:solidFill>
                <a:effectLst/>
                <a:uFillTx/>
                <a:latin typeface="Freeway Gothic"/>
              </a:rPr>
              <a:t>Network Changes</a:t>
            </a:r>
          </a:p>
          <a:p>
            <a:pPr marL="857250" indent="-857250">
              <a:lnSpc>
                <a:spcPct val="170000"/>
              </a:lnSpc>
              <a:spcBef>
                <a:spcPts val="1001"/>
              </a:spcBef>
              <a:buClr>
                <a:srgbClr val="F8A28B"/>
              </a:buClr>
              <a:buFont typeface="Courier New" panose="02070309020205020404" pitchFamily="49" charset="0"/>
              <a:buChar char="o"/>
            </a:pPr>
            <a:r>
              <a:rPr lang="en-US" sz="6400" b="0" u="none" strike="noStrike" dirty="0">
                <a:solidFill>
                  <a:schemeClr val="accent5"/>
                </a:solidFill>
                <a:effectLst/>
                <a:uFillTx/>
                <a:latin typeface="Freeway Gothic"/>
              </a:rPr>
              <a:t>Installation of Software on Assets</a:t>
            </a:r>
            <a:endParaRPr lang="en-US" sz="6400" b="0" u="none" strike="noStrike" dirty="0">
              <a:solidFill>
                <a:schemeClr val="accent5"/>
              </a:solidFill>
              <a:effectLst/>
              <a:uFillTx/>
              <a:latin typeface="Benguia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DEFCON 31">
      <a:dk1>
        <a:sysClr val="windowText" lastClr="000000"/>
      </a:dk1>
      <a:lt1>
        <a:sysClr val="window" lastClr="FFFFFF"/>
      </a:lt1>
      <a:dk2>
        <a:srgbClr val="788DA8"/>
      </a:dk2>
      <a:lt2>
        <a:srgbClr val="E7E6E6"/>
      </a:lt2>
      <a:accent1>
        <a:srgbClr val="686EA0"/>
      </a:accent1>
      <a:accent2>
        <a:srgbClr val="81C8BD"/>
      </a:accent2>
      <a:accent3>
        <a:srgbClr val="ECDA25"/>
      </a:accent3>
      <a:accent4>
        <a:srgbClr val="F8A28B"/>
      </a:accent4>
      <a:accent5>
        <a:srgbClr val="DEEBF6"/>
      </a:accent5>
      <a:accent6>
        <a:srgbClr val="5B9BD5"/>
      </a:accent6>
      <a:hlink>
        <a:srgbClr val="686EA0"/>
      </a:hlink>
      <a:folHlink>
        <a:srgbClr val="686EA0"/>
      </a:folHlink>
    </a:clrScheme>
    <a:fontScheme name="DEFCON 31">
      <a:majorFont>
        <a:latin typeface="Freeway Gothic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TV - Project Obsidian - Template - Dark Mode - DC31" id="{398DFA3A-410E-4CFB-9743-56DCD0D504A1}" vid="{B4A70147-E78B-4E6D-8ED0-4B3FF3BDDA2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BTV - Project Obsidian - Template - Dark Mode - DC31</Template>
  <TotalTime>47032</TotalTime>
  <Words>2435</Words>
  <Application>Microsoft Macintosh PowerPoint</Application>
  <PresentationFormat>Widescreen</PresentationFormat>
  <Paragraphs>338</Paragraphs>
  <Slides>52</Slides>
  <Notes>38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60" baseType="lpstr">
      <vt:lpstr>Freeway Gothic</vt:lpstr>
      <vt:lpstr>Calibri</vt:lpstr>
      <vt:lpstr>Benguiat</vt:lpstr>
      <vt:lpstr>Wingdings</vt:lpstr>
      <vt:lpstr>Courier New</vt:lpstr>
      <vt:lpstr>Arial</vt:lpstr>
      <vt:lpstr>Times New Roman</vt:lpstr>
      <vt:lpstr>Office Theme</vt:lpstr>
      <vt:lpstr>PowerPoint Presentation</vt:lpstr>
      <vt:lpstr>What will we learn?</vt:lpstr>
      <vt:lpstr>What is Incident Response?</vt:lpstr>
      <vt:lpstr>What is Incident Response?</vt:lpstr>
      <vt:lpstr>Incident Response is one of the most IMPORTANT pieces of the Security Puzzle!</vt:lpstr>
      <vt:lpstr>PowerPoint Presentation</vt:lpstr>
      <vt:lpstr>Terminology</vt:lpstr>
      <vt:lpstr>Security Incidents?</vt:lpstr>
      <vt:lpstr>Terminology</vt:lpstr>
      <vt:lpstr>Terminology</vt:lpstr>
      <vt:lpstr>Event = Incident?</vt:lpstr>
      <vt:lpstr>Why is Incident Response Important?</vt:lpstr>
      <vt:lpstr>Why is Incident Response Important?</vt:lpstr>
      <vt:lpstr>Incident Response:  </vt:lpstr>
      <vt:lpstr>Who is on the  Incident Response Team?</vt:lpstr>
      <vt:lpstr>IR Roles</vt:lpstr>
      <vt:lpstr>How do we Activate the IR Team?</vt:lpstr>
      <vt:lpstr>What does the Incident Commander Do?</vt:lpstr>
      <vt:lpstr>The Incident Commander</vt:lpstr>
      <vt:lpstr>What does the Incident Analyst Do?</vt:lpstr>
      <vt:lpstr>The Incident Analyst</vt:lpstr>
      <vt:lpstr>The Incident Analyst Mindset</vt:lpstr>
      <vt:lpstr>Incident Response is a Team Sport?</vt:lpstr>
      <vt:lpstr>IR Lifecycle and Frameworks</vt:lpstr>
      <vt:lpstr>Response, Lifecycle, Frameworks – Oh, My!</vt:lpstr>
      <vt:lpstr>The Incident Response Framework</vt:lpstr>
      <vt:lpstr>The Incident Response Lifecycle</vt:lpstr>
      <vt:lpstr>SANS IR Lifecycle (PICERL)</vt:lpstr>
      <vt:lpstr>NIST IR Lifecycle</vt:lpstr>
      <vt:lpstr>SANS vs NIST?</vt:lpstr>
      <vt:lpstr>Is that all?</vt:lpstr>
      <vt:lpstr>What Else Do We Need?</vt:lpstr>
      <vt:lpstr>The Incident Response Plan</vt:lpstr>
      <vt:lpstr>PowerPoint Presentation</vt:lpstr>
      <vt:lpstr>The Incident Response Playbook(s)</vt:lpstr>
      <vt:lpstr>Now we’re done, right?</vt:lpstr>
      <vt:lpstr>PowerPoint Presentation</vt:lpstr>
      <vt:lpstr>How can we make sure we’re ready?</vt:lpstr>
      <vt:lpstr>The IRP Verification Plan</vt:lpstr>
      <vt:lpstr>Putting It All Together?</vt:lpstr>
      <vt:lpstr>Putting It All Together?</vt:lpstr>
      <vt:lpstr>PowerPoint Presentation</vt:lpstr>
      <vt:lpstr>The Fusion Wheel: Integrating Security Functions</vt:lpstr>
      <vt:lpstr>Other resources for further learning</vt:lpstr>
      <vt:lpstr>Project Obsidian GitHub</vt:lpstr>
      <vt:lpstr>Platforms, Courses and Certs</vt:lpstr>
      <vt:lpstr>Books</vt:lpstr>
      <vt:lpstr>Jump-Start Your Incident Response</vt:lpstr>
      <vt:lpstr>Resources</vt:lpstr>
      <vt:lpstr>About the Presenter </vt:lpstr>
      <vt:lpstr>And finally…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Cyber Threat Hunting</dc:title>
  <dc:creator>Joel Perez-Sanchez</dc:creator>
  <cp:lastModifiedBy>Joshua Morgan</cp:lastModifiedBy>
  <cp:revision>46</cp:revision>
  <dcterms:created xsi:type="dcterms:W3CDTF">2023-06-14T20:09:54Z</dcterms:created>
  <dcterms:modified xsi:type="dcterms:W3CDTF">2025-08-04T15:07:48Z</dcterms:modified>
</cp:coreProperties>
</file>